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handoutMasterIdLst>
    <p:handoutMasterId r:id="rId21"/>
  </p:handoutMasterIdLst>
  <p:sldIdLst>
    <p:sldId id="300" r:id="rId2"/>
    <p:sldId id="263" r:id="rId3"/>
    <p:sldId id="301" r:id="rId4"/>
    <p:sldId id="288" r:id="rId5"/>
    <p:sldId id="287" r:id="rId6"/>
    <p:sldId id="294" r:id="rId7"/>
    <p:sldId id="295" r:id="rId8"/>
    <p:sldId id="296" r:id="rId9"/>
    <p:sldId id="297" r:id="rId10"/>
    <p:sldId id="298" r:id="rId11"/>
    <p:sldId id="299" r:id="rId12"/>
    <p:sldId id="284" r:id="rId13"/>
    <p:sldId id="289" r:id="rId14"/>
    <p:sldId id="290" r:id="rId15"/>
    <p:sldId id="285" r:id="rId16"/>
    <p:sldId id="292" r:id="rId17"/>
    <p:sldId id="293" r:id="rId18"/>
    <p:sldId id="291" r:id="rId19"/>
  </p:sldIdLst>
  <p:sldSz cx="9144000" cy="6858000" type="screen4x3"/>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78" autoAdjust="0"/>
    <p:restoredTop sz="94660"/>
  </p:normalViewPr>
  <p:slideViewPr>
    <p:cSldViewPr>
      <p:cViewPr varScale="1">
        <p:scale>
          <a:sx n="46" d="100"/>
          <a:sy n="46" d="100"/>
        </p:scale>
        <p:origin x="-710" y="-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AE4AD46-0FAA-464E-8D0A-64150CEA1E8E}" type="datetimeFigureOut">
              <a:rPr lang="en-IN" smtClean="0"/>
              <a:pPr/>
              <a:t>22-12-2015</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5AEB97E-61DD-4DE3-BAC0-922658266FC5}" type="slidenum">
              <a:rPr lang="en-IN" smtClean="0"/>
              <a:pPr/>
              <a:t>‹#›</a:t>
            </a:fld>
            <a:endParaRPr lang="en-IN"/>
          </a:p>
        </p:txBody>
      </p:sp>
    </p:spTree>
    <p:extLst>
      <p:ext uri="{BB962C8B-B14F-4D97-AF65-F5344CB8AC3E}">
        <p14:creationId xmlns:p14="http://schemas.microsoft.com/office/powerpoint/2010/main" val="28438057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DD5ABE-4136-417A-82D7-DBF0D0B3F6E1}" type="datetimeFigureOut">
              <a:rPr lang="en-US" smtClean="0"/>
              <a:pPr/>
              <a:t>12/22/2015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1E7D2-C48B-442C-9CF7-6841DEC9E1AF}" type="slidenum">
              <a:rPr lang="en-US" smtClean="0"/>
              <a:pPr/>
              <a:t>‹#›</a:t>
            </a:fld>
            <a:endParaRPr lang="en-US"/>
          </a:p>
        </p:txBody>
      </p:sp>
    </p:spTree>
    <p:extLst>
      <p:ext uri="{BB962C8B-B14F-4D97-AF65-F5344CB8AC3E}">
        <p14:creationId xmlns:p14="http://schemas.microsoft.com/office/powerpoint/2010/main" val="2120067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6BDE5C7-DD0F-4B87-9077-61650BA75EDB}" type="datetimeFigureOut">
              <a:rPr lang="en-US" smtClean="0"/>
              <a:pPr/>
              <a:t>12/22/2015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AF21C48-F744-46C3-A506-CC1FB6A577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BDE5C7-DD0F-4B87-9077-61650BA75EDB}" type="datetimeFigureOut">
              <a:rPr lang="en-US" smtClean="0"/>
              <a:pPr/>
              <a:t>12/22/2015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AF21C48-F744-46C3-A506-CC1FB6A577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BDE5C7-DD0F-4B87-9077-61650BA75EDB}" type="datetimeFigureOut">
              <a:rPr lang="en-US" smtClean="0"/>
              <a:pPr/>
              <a:t>12/22/2015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AF21C48-F744-46C3-A506-CC1FB6A577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BDE5C7-DD0F-4B87-9077-61650BA75EDB}" type="datetimeFigureOut">
              <a:rPr lang="en-US" smtClean="0"/>
              <a:pPr/>
              <a:t>12/22/2015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AF21C48-F744-46C3-A506-CC1FB6A577B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6BDE5C7-DD0F-4B87-9077-61650BA75EDB}" type="datetimeFigureOut">
              <a:rPr lang="en-US" smtClean="0"/>
              <a:pPr/>
              <a:t>12/22/2015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AF21C48-F744-46C3-A506-CC1FB6A577B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6BDE5C7-DD0F-4B87-9077-61650BA75EDB}" type="datetimeFigureOut">
              <a:rPr lang="en-US" smtClean="0"/>
              <a:pPr/>
              <a:t>12/22/2015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AF21C48-F744-46C3-A506-CC1FB6A577B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6BDE5C7-DD0F-4B87-9077-61650BA75EDB}" type="datetimeFigureOut">
              <a:rPr lang="en-US" smtClean="0"/>
              <a:pPr/>
              <a:t>12/22/2015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AF21C48-F744-46C3-A506-CC1FB6A577B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6BDE5C7-DD0F-4B87-9077-61650BA75EDB}" type="datetimeFigureOut">
              <a:rPr lang="en-US" smtClean="0"/>
              <a:pPr/>
              <a:t>12/22/2015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AF21C48-F744-46C3-A506-CC1FB6A577B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6BDE5C7-DD0F-4B87-9077-61650BA75EDB}" type="datetimeFigureOut">
              <a:rPr lang="en-US" smtClean="0"/>
              <a:pPr/>
              <a:t>12/22/2015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AF21C48-F744-46C3-A506-CC1FB6A577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6BDE5C7-DD0F-4B87-9077-61650BA75EDB}" type="datetimeFigureOut">
              <a:rPr lang="en-US" smtClean="0"/>
              <a:pPr/>
              <a:t>12/22/2015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AF21C48-F744-46C3-A506-CC1FB6A577B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6BDE5C7-DD0F-4B87-9077-61650BA75EDB}" type="datetimeFigureOut">
              <a:rPr lang="en-US" smtClean="0"/>
              <a:pPr/>
              <a:t>12/22/2015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AF21C48-F744-46C3-A506-CC1FB6A577B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6BDE5C7-DD0F-4B87-9077-61650BA75EDB}" type="datetimeFigureOut">
              <a:rPr lang="en-US" smtClean="0"/>
              <a:pPr/>
              <a:t>12/22/2015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AF21C48-F744-46C3-A506-CC1FB6A577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79048"/>
            <a:ext cx="8763000" cy="892552"/>
          </a:xfrm>
          <a:prstGeom prst="rect">
            <a:avLst/>
          </a:prstGeom>
          <a:noFill/>
        </p:spPr>
        <p:txBody>
          <a:bodyPr wrap="square" rtlCol="0">
            <a:spAutoFit/>
          </a:bodyPr>
          <a:lstStyle/>
          <a:p>
            <a:r>
              <a:rPr lang="en-US" sz="2600" b="1" dirty="0" smtClean="0">
                <a:latin typeface="Century Schoolbook" pitchFamily="18" charset="0"/>
              </a:rPr>
              <a:t>ACCOUNTING REFORMS IN INDIAN RAILWAYS</a:t>
            </a:r>
          </a:p>
          <a:p>
            <a:r>
              <a:rPr lang="en-US" sz="2600" b="1" dirty="0" smtClean="0">
                <a:latin typeface="Century Schoolbook" pitchFamily="18" charset="0"/>
              </a:rPr>
              <a:t>                STATUS  AND PROGRESS</a:t>
            </a:r>
            <a:endParaRPr lang="en-US" sz="2600" b="1" dirty="0">
              <a:latin typeface="Century Schoolbook" pitchFamily="18" charset="0"/>
            </a:endParaRPr>
          </a:p>
        </p:txBody>
      </p:sp>
      <p:sp>
        <p:nvSpPr>
          <p:cNvPr id="5" name="TextBox 4"/>
          <p:cNvSpPr txBox="1"/>
          <p:nvPr/>
        </p:nvSpPr>
        <p:spPr>
          <a:xfrm>
            <a:off x="5943600" y="5257800"/>
            <a:ext cx="2895600" cy="1200329"/>
          </a:xfrm>
          <a:prstGeom prst="rect">
            <a:avLst/>
          </a:prstGeom>
          <a:noFill/>
        </p:spPr>
        <p:txBody>
          <a:bodyPr wrap="square" rtlCol="0">
            <a:spAutoFit/>
          </a:bodyPr>
          <a:lstStyle/>
          <a:p>
            <a:r>
              <a:rPr lang="en-US" b="1" dirty="0" smtClean="0">
                <a:latin typeface="Century Schoolbook" pitchFamily="18" charset="0"/>
              </a:rPr>
              <a:t>Presented By: </a:t>
            </a:r>
          </a:p>
          <a:p>
            <a:r>
              <a:rPr lang="en-US" b="1" dirty="0" smtClean="0">
                <a:latin typeface="Century Schoolbook" pitchFamily="18" charset="0"/>
              </a:rPr>
              <a:t>CA Alok Shiromany</a:t>
            </a:r>
          </a:p>
          <a:p>
            <a:r>
              <a:rPr lang="en-US" b="1" dirty="0" smtClean="0">
                <a:latin typeface="Century Schoolbook" pitchFamily="18" charset="0"/>
              </a:rPr>
              <a:t>Team Leader, Ajmer Project </a:t>
            </a:r>
            <a:endParaRPr lang="en-US" b="1" dirty="0">
              <a:latin typeface="Century Schoolbook" pitchFamily="18" charset="0"/>
            </a:endParaRPr>
          </a:p>
        </p:txBody>
      </p:sp>
      <p:pic>
        <p:nvPicPr>
          <p:cNvPr id="6" name="Picture 7"/>
          <p:cNvPicPr>
            <a:picLocks noChangeAspect="1" noChangeArrowheads="1"/>
          </p:cNvPicPr>
          <p:nvPr/>
        </p:nvPicPr>
        <p:blipFill>
          <a:blip r:embed="rId2" cstate="print"/>
          <a:srcRect/>
          <a:stretch>
            <a:fillRect/>
          </a:stretch>
        </p:blipFill>
        <p:spPr bwMode="auto">
          <a:xfrm>
            <a:off x="4191000" y="5334000"/>
            <a:ext cx="1357313" cy="1071563"/>
          </a:xfrm>
          <a:prstGeom prst="rect">
            <a:avLst/>
          </a:prstGeom>
          <a:noFill/>
          <a:ln w="9525">
            <a:noFill/>
            <a:miter lim="800000"/>
            <a:headEnd/>
            <a:tailEnd/>
          </a:ln>
        </p:spPr>
      </p:pic>
      <p:pic>
        <p:nvPicPr>
          <p:cNvPr id="7" name="Picture 6" descr="images.jpg"/>
          <p:cNvPicPr>
            <a:picLocks noChangeAspect="1"/>
          </p:cNvPicPr>
          <p:nvPr/>
        </p:nvPicPr>
        <p:blipFill>
          <a:blip r:embed="rId3" cstate="print">
            <a:duotone>
              <a:schemeClr val="accent1">
                <a:shade val="45000"/>
                <a:satMod val="135000"/>
              </a:schemeClr>
              <a:prstClr val="white"/>
            </a:duotone>
          </a:blip>
          <a:stretch>
            <a:fillRect/>
          </a:stretch>
        </p:blipFill>
        <p:spPr>
          <a:xfrm>
            <a:off x="3429000" y="2209800"/>
            <a:ext cx="2514600" cy="1905000"/>
          </a:xfrm>
          <a:prstGeom prst="ellipse">
            <a:avLst/>
          </a:prstGeom>
          <a:ln>
            <a:noFill/>
          </a:ln>
          <a:effectLst>
            <a:softEdge rad="11250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274638"/>
            <a:ext cx="8534400" cy="1143000"/>
          </a:xfrm>
        </p:spPr>
        <p:txBody>
          <a:bodyPr>
            <a:noAutofit/>
          </a:bodyPr>
          <a:lstStyle/>
          <a:p>
            <a:pPr eaLnBrk="1" fontAlgn="auto" hangingPunct="1">
              <a:spcAft>
                <a:spcPts val="0"/>
              </a:spcAft>
              <a:defRPr/>
            </a:pPr>
            <a:r>
              <a:rPr lang="en-US" sz="2600" b="1" dirty="0" smtClean="0">
                <a:solidFill>
                  <a:schemeClr val="tx1"/>
                </a:solidFill>
                <a:effectLst/>
                <a:latin typeface="Century Schoolbook" pitchFamily="18" charset="0"/>
              </a:rPr>
              <a:t/>
            </a:r>
            <a:br>
              <a:rPr lang="en-US" sz="2600" b="1" dirty="0" smtClean="0">
                <a:solidFill>
                  <a:schemeClr val="tx1"/>
                </a:solidFill>
                <a:effectLst/>
                <a:latin typeface="Century Schoolbook" pitchFamily="18" charset="0"/>
              </a:rPr>
            </a:br>
            <a:r>
              <a:rPr lang="en-US" sz="3000" b="1" dirty="0" smtClean="0">
                <a:solidFill>
                  <a:schemeClr val="tx1"/>
                </a:solidFill>
                <a:effectLst/>
                <a:latin typeface="Century Schoolbook" pitchFamily="18" charset="0"/>
              </a:rPr>
              <a:t>FAR – NON AVAILABILITY OF DATE OF ACQUISITION/DATE OF CONSTRUCTION</a:t>
            </a:r>
            <a:r>
              <a:rPr lang="en-US" sz="2600" b="1" dirty="0" smtClean="0">
                <a:solidFill>
                  <a:schemeClr val="tx1"/>
                </a:solidFill>
                <a:effectLst/>
                <a:latin typeface="Century Schoolbook" pitchFamily="18" charset="0"/>
              </a:rPr>
              <a:t/>
            </a:r>
            <a:br>
              <a:rPr lang="en-US" sz="2600" b="1" dirty="0" smtClean="0">
                <a:solidFill>
                  <a:schemeClr val="tx1"/>
                </a:solidFill>
                <a:effectLst/>
                <a:latin typeface="Century Schoolbook" pitchFamily="18" charset="0"/>
              </a:rPr>
            </a:br>
            <a:endParaRPr lang="en-US" sz="2600" b="1" dirty="0">
              <a:solidFill>
                <a:schemeClr val="tx1"/>
              </a:solidFill>
              <a:effectLst/>
              <a:latin typeface="Century Schoolbook" pitchFamily="18" charset="0"/>
            </a:endParaRPr>
          </a:p>
        </p:txBody>
      </p:sp>
      <p:sp>
        <p:nvSpPr>
          <p:cNvPr id="5" name="Content Placeholder 2"/>
          <p:cNvSpPr>
            <a:spLocks noGrp="1"/>
          </p:cNvSpPr>
          <p:nvPr>
            <p:ph sz="quarter" idx="1"/>
          </p:nvPr>
        </p:nvSpPr>
        <p:spPr>
          <a:xfrm>
            <a:off x="457200" y="1600200"/>
            <a:ext cx="8115300" cy="4873625"/>
          </a:xfrm>
        </p:spPr>
        <p:txBody>
          <a:bodyPr>
            <a:normAutofit/>
          </a:bodyPr>
          <a:lstStyle/>
          <a:p>
            <a:pPr eaLnBrk="1" hangingPunct="1">
              <a:buFont typeface="Wingdings" pitchFamily="2" charset="2"/>
              <a:buChar char="q"/>
            </a:pPr>
            <a:r>
              <a:rPr lang="en-US" sz="2400" dirty="0" smtClean="0">
                <a:latin typeface="Century Schoolbook" pitchFamily="18" charset="0"/>
              </a:rPr>
              <a:t> Exact Date of Acquisition/Construction was also not available in most of cases;</a:t>
            </a:r>
          </a:p>
          <a:p>
            <a:pPr eaLnBrk="1" hangingPunct="1">
              <a:buFont typeface="Wingdings" pitchFamily="2" charset="2"/>
              <a:buChar char="q"/>
            </a:pPr>
            <a:endParaRPr lang="en-US" sz="2400" dirty="0" smtClean="0">
              <a:latin typeface="Century Schoolbook" pitchFamily="18" charset="0"/>
            </a:endParaRPr>
          </a:p>
          <a:p>
            <a:pPr eaLnBrk="1" hangingPunct="1">
              <a:buFont typeface="Wingdings" pitchFamily="2" charset="2"/>
              <a:buChar char="q"/>
            </a:pPr>
            <a:r>
              <a:rPr lang="en-US" sz="2400" dirty="0" smtClean="0">
                <a:latin typeface="Century Schoolbook" pitchFamily="18" charset="0"/>
              </a:rPr>
              <a:t>In some cased it is provided on estimation basis, e.g. Ave. 2000, before 1970, etc.</a:t>
            </a:r>
          </a:p>
          <a:p>
            <a:pPr eaLnBrk="1" hangingPunct="1">
              <a:buFont typeface="Wingdings" pitchFamily="2" charset="2"/>
              <a:buChar char="q"/>
            </a:pPr>
            <a:endParaRPr lang="en-US" sz="2400" dirty="0" smtClean="0">
              <a:latin typeface="Century Schoolbook" pitchFamily="18" charset="0"/>
            </a:endParaRPr>
          </a:p>
          <a:p>
            <a:pPr eaLnBrk="1" hangingPunct="1">
              <a:buFont typeface="Wingdings" pitchFamily="2" charset="2"/>
              <a:buChar char="q"/>
            </a:pPr>
            <a:r>
              <a:rPr lang="en-US" sz="2400" dirty="0" smtClean="0">
                <a:latin typeface="Century Schoolbook" pitchFamily="18" charset="0"/>
              </a:rPr>
              <a:t>Date of acquisition/Construction is relevant because of Calculation of Depreciation. </a:t>
            </a:r>
          </a:p>
          <a:p>
            <a:pPr eaLnBrk="1" hangingPunct="1">
              <a:buFont typeface="Wingdings" pitchFamily="2" charset="2"/>
              <a:buChar char="q"/>
            </a:pPr>
            <a:endParaRPr lang="en-US" sz="2400" dirty="0" smtClean="0">
              <a:latin typeface="Century Schoolbook" pitchFamily="18" charset="0"/>
            </a:endParaRPr>
          </a:p>
          <a:p>
            <a:pPr eaLnBrk="1" hangingPunct="1">
              <a:buFont typeface="Arial" charset="0"/>
              <a:buNone/>
            </a:pPr>
            <a:endParaRPr lang="en-US" sz="2400" dirty="0" smtClean="0">
              <a:latin typeface="Century Schoolbook"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274638"/>
            <a:ext cx="8229600" cy="939800"/>
          </a:xfrm>
        </p:spPr>
        <p:txBody>
          <a:bodyPr>
            <a:noAutofit/>
          </a:bodyPr>
          <a:lstStyle/>
          <a:p>
            <a:pPr eaLnBrk="1" fontAlgn="auto" hangingPunct="1">
              <a:spcAft>
                <a:spcPts val="0"/>
              </a:spcAft>
              <a:defRPr/>
            </a:pPr>
            <a:r>
              <a:rPr lang="en-IN" sz="3000" b="1" dirty="0" smtClean="0">
                <a:solidFill>
                  <a:schemeClr val="tx1"/>
                </a:solidFill>
                <a:effectLst/>
                <a:latin typeface="Century Schoolbook" pitchFamily="18" charset="0"/>
              </a:rPr>
              <a:t>FIXED ASSETS REGISTER (FAR) - WAY FORWARD </a:t>
            </a:r>
            <a:br>
              <a:rPr lang="en-IN" sz="3000" b="1" dirty="0" smtClean="0">
                <a:solidFill>
                  <a:schemeClr val="tx1"/>
                </a:solidFill>
                <a:effectLst/>
                <a:latin typeface="Century Schoolbook" pitchFamily="18" charset="0"/>
              </a:rPr>
            </a:br>
            <a:endParaRPr lang="en-IN" sz="3000" b="1" dirty="0">
              <a:solidFill>
                <a:schemeClr val="tx1"/>
              </a:solidFill>
              <a:effectLst/>
              <a:latin typeface="Century Schoolbook" pitchFamily="18" charset="0"/>
            </a:endParaRPr>
          </a:p>
        </p:txBody>
      </p:sp>
      <p:sp>
        <p:nvSpPr>
          <p:cNvPr id="5" name="Content Placeholder 1"/>
          <p:cNvSpPr>
            <a:spLocks noGrp="1"/>
          </p:cNvSpPr>
          <p:nvPr>
            <p:ph sz="quarter" idx="1"/>
          </p:nvPr>
        </p:nvSpPr>
        <p:spPr>
          <a:xfrm>
            <a:off x="457200" y="685800"/>
            <a:ext cx="8229600" cy="4297363"/>
          </a:xfrm>
        </p:spPr>
        <p:txBody>
          <a:bodyPr>
            <a:noAutofit/>
          </a:bodyPr>
          <a:lstStyle/>
          <a:p>
            <a:pPr marL="0" indent="0" algn="just" eaLnBrk="1" hangingPunct="1">
              <a:buFont typeface="Wingdings 3" pitchFamily="18" charset="2"/>
              <a:buNone/>
              <a:defRPr/>
            </a:pPr>
            <a:endParaRPr lang="en-IN" sz="2000" dirty="0" smtClean="0">
              <a:latin typeface="Century Schoolbook" pitchFamily="18" charset="0"/>
            </a:endParaRPr>
          </a:p>
          <a:p>
            <a:pPr marL="0" indent="0" algn="just" eaLnBrk="1" hangingPunct="1">
              <a:buFont typeface="Wingdings 3" pitchFamily="18" charset="2"/>
              <a:buNone/>
              <a:defRPr/>
            </a:pPr>
            <a:r>
              <a:rPr lang="en-IN" sz="2000" dirty="0" smtClean="0">
                <a:latin typeface="Century Schoolbook" pitchFamily="18" charset="0"/>
              </a:rPr>
              <a:t>Though, some of the earlier mentioned issues has been sorted out after having detailed deliberations with the concerned IR officials. However, following issues are recently finalized by the Accounting Reforms Committee of IR:</a:t>
            </a:r>
          </a:p>
          <a:p>
            <a:pPr marL="0" indent="0" algn="just" eaLnBrk="1" hangingPunct="1">
              <a:buFont typeface="Wingdings 3" pitchFamily="18" charset="2"/>
              <a:buNone/>
              <a:defRPr/>
            </a:pPr>
            <a:endParaRPr lang="en-IN" sz="400" dirty="0" smtClean="0">
              <a:latin typeface="Century Schoolbook" pitchFamily="18" charset="0"/>
            </a:endParaRPr>
          </a:p>
          <a:p>
            <a:pPr marL="346075" indent="-346075" algn="just" eaLnBrk="1" hangingPunct="1">
              <a:buFont typeface="Wingdings" pitchFamily="2" charset="2"/>
              <a:buChar char="q"/>
              <a:defRPr/>
            </a:pPr>
            <a:r>
              <a:rPr lang="en-IN" sz="2000" dirty="0">
                <a:latin typeface="Century Schoolbook" pitchFamily="18" charset="0"/>
              </a:rPr>
              <a:t>Assessment of useful life of those assets, which are not available in Codal Manual</a:t>
            </a:r>
            <a:r>
              <a:rPr lang="en-IN" sz="2000" dirty="0" smtClean="0">
                <a:latin typeface="Century Schoolbook" pitchFamily="18" charset="0"/>
              </a:rPr>
              <a:t>;</a:t>
            </a:r>
          </a:p>
          <a:p>
            <a:pPr marL="346075" indent="-346075" algn="just" eaLnBrk="1" hangingPunct="1">
              <a:buFont typeface="Wingdings" pitchFamily="2" charset="2"/>
              <a:buChar char="q"/>
              <a:defRPr/>
            </a:pPr>
            <a:endParaRPr lang="en-IN" sz="600" dirty="0">
              <a:latin typeface="Century Schoolbook" pitchFamily="18" charset="0"/>
            </a:endParaRPr>
          </a:p>
          <a:p>
            <a:pPr marL="346075" indent="-346075" algn="just">
              <a:buFont typeface="Wingdings" pitchFamily="2" charset="2"/>
              <a:buChar char="q"/>
              <a:defRPr/>
            </a:pPr>
            <a:r>
              <a:rPr lang="en-IN" sz="2000" dirty="0">
                <a:latin typeface="Century Schoolbook" pitchFamily="18" charset="0"/>
              </a:rPr>
              <a:t>Concept of composite depreciation on Aggregate Asset Units </a:t>
            </a:r>
            <a:endParaRPr lang="en-IN" sz="2000" dirty="0" smtClean="0">
              <a:latin typeface="Century Schoolbook" pitchFamily="18" charset="0"/>
            </a:endParaRPr>
          </a:p>
          <a:p>
            <a:pPr marL="346075" indent="-346075" algn="just">
              <a:buFont typeface="Wingdings" pitchFamily="2" charset="2"/>
              <a:buChar char="q"/>
              <a:defRPr/>
            </a:pPr>
            <a:endParaRPr lang="en-IN" sz="800" dirty="0">
              <a:latin typeface="Century Schoolbook" pitchFamily="18" charset="0"/>
            </a:endParaRPr>
          </a:p>
          <a:p>
            <a:pPr marL="346075" indent="-346075" algn="just" eaLnBrk="1" hangingPunct="1">
              <a:buFont typeface="Wingdings" pitchFamily="2" charset="2"/>
              <a:buChar char="q"/>
              <a:defRPr/>
            </a:pPr>
            <a:r>
              <a:rPr lang="en-IN" sz="2000" dirty="0">
                <a:latin typeface="Century Schoolbook" pitchFamily="18" charset="0"/>
              </a:rPr>
              <a:t>Finalization of depreciation policy; </a:t>
            </a:r>
            <a:r>
              <a:rPr lang="en-IN" sz="2000" dirty="0" smtClean="0">
                <a:latin typeface="Century Schoolbook" pitchFamily="18" charset="0"/>
              </a:rPr>
              <a:t>and</a:t>
            </a:r>
          </a:p>
          <a:p>
            <a:pPr marL="346075" indent="-346075" algn="just" eaLnBrk="1" hangingPunct="1">
              <a:buFont typeface="Wingdings" pitchFamily="2" charset="2"/>
              <a:buChar char="q"/>
              <a:defRPr/>
            </a:pPr>
            <a:endParaRPr lang="en-IN" sz="100" dirty="0">
              <a:latin typeface="Century Schoolbook" pitchFamily="18" charset="0"/>
            </a:endParaRPr>
          </a:p>
          <a:p>
            <a:pPr marL="346075" indent="-346075" algn="just">
              <a:buFont typeface="Wingdings" pitchFamily="2" charset="2"/>
              <a:buChar char="q"/>
              <a:defRPr/>
            </a:pPr>
            <a:r>
              <a:rPr lang="en-IN" sz="2000" dirty="0">
                <a:latin typeface="Century Schoolbook" pitchFamily="18" charset="0"/>
              </a:rPr>
              <a:t>Ascertainment of  cost of acquisition and date of acquisition. historical costs of assets for the detailed study of the section, if not readily available with the Engineering Branch of Ajmer Division, may be culled from the GM’s Annual Report/GMs Inspection Reports/DRMs Inspection Reports of the relevant periods.</a:t>
            </a:r>
          </a:p>
          <a:p>
            <a:pPr marL="346075" indent="-346075" algn="just" eaLnBrk="1" hangingPunct="1">
              <a:buFont typeface="Wingdings" pitchFamily="2" charset="2"/>
              <a:buChar char="q"/>
              <a:defRPr/>
            </a:pPr>
            <a:endParaRPr lang="en-IN" sz="2000" dirty="0">
              <a:latin typeface="Century Schoolbook" pitchFamily="18" charset="0"/>
            </a:endParaRPr>
          </a:p>
          <a:p>
            <a:pPr marL="0" indent="0" algn="just" eaLnBrk="1" hangingPunct="1">
              <a:buFont typeface="Wingdings 3" pitchFamily="18" charset="2"/>
              <a:buNone/>
              <a:defRPr/>
            </a:pPr>
            <a:endParaRPr lang="en-IN" sz="2000" dirty="0" smtClean="0">
              <a:latin typeface="Century Schoolbook" pitchFamily="18" charset="0"/>
            </a:endParaRPr>
          </a:p>
        </p:txBody>
      </p:sp>
      <p:sp>
        <p:nvSpPr>
          <p:cNvPr id="6" name="Slide Number Placeholder 3"/>
          <p:cNvSpPr>
            <a:spLocks noGrp="1"/>
          </p:cNvSpPr>
          <p:nvPr>
            <p:ph type="sldNum" sz="quarter" idx="11"/>
          </p:nvPr>
        </p:nvSpPr>
        <p:spPr bwMode="auto">
          <a:xfrm>
            <a:off x="3124200" y="6356350"/>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424869E-3F8F-46E1-A3ED-FC31F9F7496E}" type="slidenum">
              <a:rPr lang="en-IN" smtClean="0">
                <a:solidFill>
                  <a:srgbClr val="FFFFFF"/>
                </a:solidFill>
              </a:rPr>
              <a:pPr eaLnBrk="1" hangingPunct="1"/>
              <a:t>11</a:t>
            </a:fld>
            <a:endParaRPr lang="en-IN" smtClean="0">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Image result for indian railway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1031" name="Picture 7" descr="Image result for budgeting"/>
          <p:cNvPicPr>
            <a:picLocks noChangeAspect="1" noChangeArrowheads="1"/>
          </p:cNvPicPr>
          <p:nvPr/>
        </p:nvPicPr>
        <p:blipFill>
          <a:blip r:embed="rId2" cstate="print"/>
          <a:srcRect/>
          <a:stretch>
            <a:fillRect/>
          </a:stretch>
        </p:blipFill>
        <p:spPr bwMode="auto">
          <a:xfrm>
            <a:off x="5562600" y="0"/>
            <a:ext cx="3581400" cy="2383260"/>
          </a:xfrm>
          <a:prstGeom prst="rect">
            <a:avLst/>
          </a:prstGeom>
          <a:noFill/>
        </p:spPr>
      </p:pic>
      <p:sp>
        <p:nvSpPr>
          <p:cNvPr id="8" name="TextBox 7"/>
          <p:cNvSpPr txBox="1"/>
          <p:nvPr/>
        </p:nvSpPr>
        <p:spPr>
          <a:xfrm>
            <a:off x="381000" y="1612880"/>
            <a:ext cx="8316700" cy="3416320"/>
          </a:xfrm>
          <a:prstGeom prst="rect">
            <a:avLst/>
          </a:prstGeom>
          <a:noFill/>
        </p:spPr>
        <p:txBody>
          <a:bodyPr wrap="none" rtlCol="0">
            <a:spAutoFit/>
          </a:bodyPr>
          <a:lstStyle/>
          <a:p>
            <a:r>
              <a:rPr lang="en-US" sz="3600" b="1" dirty="0" smtClean="0">
                <a:latin typeface="Century Schoolbook" pitchFamily="18" charset="0"/>
              </a:rPr>
              <a:t>PERFORMANCE </a:t>
            </a:r>
          </a:p>
          <a:p>
            <a:endParaRPr lang="en-US" sz="3600" b="1" dirty="0">
              <a:latin typeface="Century Schoolbook" pitchFamily="18" charset="0"/>
            </a:endParaRPr>
          </a:p>
          <a:p>
            <a:r>
              <a:rPr lang="en-US" sz="3600" b="1" dirty="0" smtClean="0">
                <a:latin typeface="Century Schoolbook" pitchFamily="18" charset="0"/>
              </a:rPr>
              <a:t>                 COSTING  </a:t>
            </a:r>
          </a:p>
          <a:p>
            <a:r>
              <a:rPr lang="en-US" sz="3600" b="1" dirty="0">
                <a:latin typeface="Century Schoolbook" pitchFamily="18" charset="0"/>
              </a:rPr>
              <a:t> </a:t>
            </a:r>
            <a:r>
              <a:rPr lang="en-US" sz="3600" b="1" dirty="0" smtClean="0">
                <a:latin typeface="Century Schoolbook" pitchFamily="18" charset="0"/>
              </a:rPr>
              <a:t>                                   AND</a:t>
            </a:r>
          </a:p>
          <a:p>
            <a:endParaRPr lang="en-US" sz="3600" b="1" dirty="0">
              <a:latin typeface="Century Schoolbook" pitchFamily="18" charset="0"/>
            </a:endParaRPr>
          </a:p>
          <a:p>
            <a:r>
              <a:rPr lang="en-US" sz="3600" b="1" dirty="0" smtClean="0">
                <a:latin typeface="Century Schoolbook" pitchFamily="18" charset="0"/>
              </a:rPr>
              <a:t>                                       OUTCOME </a:t>
            </a:r>
            <a:endParaRPr lang="en-US" sz="3600" b="1" dirty="0">
              <a:latin typeface="Century Schoolbook"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38400" y="304800"/>
            <a:ext cx="41148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smtClean="0">
                <a:latin typeface="Century Schoolbook" pitchFamily="18" charset="0"/>
              </a:rPr>
              <a:t>INTEGRATED FRAMEWORK OF </a:t>
            </a:r>
          </a:p>
          <a:p>
            <a:pPr algn="ctr"/>
            <a:r>
              <a:rPr lang="en-US" b="1" dirty="0" smtClean="0">
                <a:latin typeface="Century Schoolbook" pitchFamily="18" charset="0"/>
              </a:rPr>
              <a:t>PERFORMANCE COSTING AND</a:t>
            </a:r>
          </a:p>
          <a:p>
            <a:pPr algn="ctr"/>
            <a:r>
              <a:rPr lang="en-US" b="1" dirty="0" smtClean="0">
                <a:latin typeface="Century Schoolbook" pitchFamily="18" charset="0"/>
              </a:rPr>
              <a:t>OUTCOME BUDGETING</a:t>
            </a:r>
            <a:endParaRPr lang="en-US" b="1" dirty="0">
              <a:latin typeface="Century Schoolbook" pitchFamily="18" charset="0"/>
            </a:endParaRPr>
          </a:p>
        </p:txBody>
      </p:sp>
      <p:sp>
        <p:nvSpPr>
          <p:cNvPr id="5" name="TextBox 4"/>
          <p:cNvSpPr txBox="1"/>
          <p:nvPr/>
        </p:nvSpPr>
        <p:spPr>
          <a:xfrm>
            <a:off x="304800" y="3828871"/>
            <a:ext cx="1524000" cy="1015663"/>
          </a:xfrm>
          <a:prstGeom prst="rect">
            <a:avLst/>
          </a:prstGeom>
          <a:noFill/>
        </p:spPr>
        <p:txBody>
          <a:bodyPr wrap="square" rtlCol="0">
            <a:spAutoFit/>
          </a:bodyPr>
          <a:lstStyle/>
          <a:p>
            <a:r>
              <a:rPr lang="en-US" sz="1500" b="1" dirty="0" smtClean="0">
                <a:latin typeface="Century Schoolbook" pitchFamily="18" charset="0"/>
              </a:rPr>
              <a:t>Revenue or Capital</a:t>
            </a:r>
          </a:p>
          <a:p>
            <a:r>
              <a:rPr lang="en-US" sz="1500" b="1" dirty="0" smtClean="0">
                <a:latin typeface="Century Schoolbook" pitchFamily="18" charset="0"/>
              </a:rPr>
              <a:t>Budget Proposal</a:t>
            </a:r>
          </a:p>
        </p:txBody>
      </p:sp>
      <p:sp>
        <p:nvSpPr>
          <p:cNvPr id="6" name="TextBox 5"/>
          <p:cNvSpPr txBox="1"/>
          <p:nvPr/>
        </p:nvSpPr>
        <p:spPr>
          <a:xfrm>
            <a:off x="2438400" y="3886200"/>
            <a:ext cx="1143000" cy="784830"/>
          </a:xfrm>
          <a:prstGeom prst="rect">
            <a:avLst/>
          </a:prstGeom>
          <a:noFill/>
        </p:spPr>
        <p:txBody>
          <a:bodyPr wrap="square" rtlCol="0">
            <a:spAutoFit/>
          </a:bodyPr>
          <a:lstStyle/>
          <a:p>
            <a:r>
              <a:rPr lang="en-US" sz="1500" b="1" dirty="0" smtClean="0">
                <a:latin typeface="Century Schoolbook" pitchFamily="18" charset="0"/>
              </a:rPr>
              <a:t>Detailed </a:t>
            </a:r>
          </a:p>
          <a:p>
            <a:r>
              <a:rPr lang="en-US" sz="1500" b="1" dirty="0" smtClean="0">
                <a:latin typeface="Century Schoolbook" pitchFamily="18" charset="0"/>
              </a:rPr>
              <a:t>head  of Exp</a:t>
            </a:r>
            <a:endParaRPr lang="en-US" sz="1500" b="1" dirty="0">
              <a:latin typeface="Century Schoolbook" pitchFamily="18" charset="0"/>
            </a:endParaRPr>
          </a:p>
        </p:txBody>
      </p:sp>
      <p:sp>
        <p:nvSpPr>
          <p:cNvPr id="7" name="TextBox 6"/>
          <p:cNvSpPr txBox="1"/>
          <p:nvPr/>
        </p:nvSpPr>
        <p:spPr>
          <a:xfrm>
            <a:off x="3940323" y="3886200"/>
            <a:ext cx="1469878" cy="1246495"/>
          </a:xfrm>
          <a:prstGeom prst="rect">
            <a:avLst/>
          </a:prstGeom>
          <a:noFill/>
        </p:spPr>
        <p:txBody>
          <a:bodyPr wrap="square" rtlCol="0">
            <a:spAutoFit/>
          </a:bodyPr>
          <a:lstStyle/>
          <a:p>
            <a:r>
              <a:rPr lang="en-US" sz="1500" b="1" dirty="0" smtClean="0">
                <a:latin typeface="Century Schoolbook" pitchFamily="18" charset="0"/>
              </a:rPr>
              <a:t>Cost Centre</a:t>
            </a:r>
          </a:p>
          <a:p>
            <a:r>
              <a:rPr lang="en-US" sz="1500" b="1" dirty="0" smtClean="0">
                <a:latin typeface="Century Schoolbook" pitchFamily="18" charset="0"/>
              </a:rPr>
              <a:t>Wise Exp</a:t>
            </a:r>
          </a:p>
          <a:p>
            <a:r>
              <a:rPr lang="en-US" sz="1500" b="1" dirty="0" smtClean="0">
                <a:latin typeface="Century Schoolbook" pitchFamily="18" charset="0"/>
              </a:rPr>
              <a:t>Details</a:t>
            </a:r>
          </a:p>
          <a:p>
            <a:r>
              <a:rPr lang="en-US" sz="1500" b="1" dirty="0" smtClean="0">
                <a:latin typeface="Century Schoolbook" pitchFamily="18" charset="0"/>
              </a:rPr>
              <a:t>Of cost element</a:t>
            </a:r>
            <a:endParaRPr lang="en-US" sz="1500" b="1" dirty="0">
              <a:latin typeface="Century Schoolbook" pitchFamily="18" charset="0"/>
            </a:endParaRPr>
          </a:p>
        </p:txBody>
      </p:sp>
      <p:sp>
        <p:nvSpPr>
          <p:cNvPr id="8" name="Rectangle 7"/>
          <p:cNvSpPr/>
          <p:nvPr/>
        </p:nvSpPr>
        <p:spPr>
          <a:xfrm>
            <a:off x="228600" y="2057400"/>
            <a:ext cx="18288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smtClean="0">
                <a:latin typeface="Century Schoolbook" pitchFamily="18" charset="0"/>
              </a:rPr>
              <a:t>Budget</a:t>
            </a:r>
          </a:p>
          <a:p>
            <a:pPr algn="ctr"/>
            <a:r>
              <a:rPr lang="en-US" b="1" dirty="0" smtClean="0">
                <a:latin typeface="Century Schoolbook" pitchFamily="18" charset="0"/>
              </a:rPr>
              <a:t>Formulation </a:t>
            </a:r>
            <a:endParaRPr lang="en-US" b="1" dirty="0">
              <a:latin typeface="Century Schoolbook" pitchFamily="18" charset="0"/>
            </a:endParaRPr>
          </a:p>
        </p:txBody>
      </p:sp>
      <p:sp>
        <p:nvSpPr>
          <p:cNvPr id="9" name="Rectangle 8"/>
          <p:cNvSpPr/>
          <p:nvPr/>
        </p:nvSpPr>
        <p:spPr>
          <a:xfrm>
            <a:off x="7391400" y="2057400"/>
            <a:ext cx="15240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smtClean="0">
                <a:latin typeface="Century Schoolbook" pitchFamily="18" charset="0"/>
              </a:rPr>
              <a:t>Outcomes</a:t>
            </a:r>
          </a:p>
          <a:p>
            <a:pPr algn="ctr"/>
            <a:r>
              <a:rPr lang="en-US" b="1" dirty="0" smtClean="0">
                <a:latin typeface="Century Schoolbook" pitchFamily="18" charset="0"/>
              </a:rPr>
              <a:t>Desired</a:t>
            </a:r>
            <a:endParaRPr lang="en-US" b="1" dirty="0">
              <a:latin typeface="Century Schoolbook" pitchFamily="18" charset="0"/>
            </a:endParaRPr>
          </a:p>
        </p:txBody>
      </p:sp>
      <p:sp>
        <p:nvSpPr>
          <p:cNvPr id="10" name="Rectangle 9"/>
          <p:cNvSpPr/>
          <p:nvPr/>
        </p:nvSpPr>
        <p:spPr>
          <a:xfrm>
            <a:off x="4114800" y="2057400"/>
            <a:ext cx="14478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smtClean="0">
                <a:latin typeface="Century Schoolbook" pitchFamily="18" charset="0"/>
              </a:rPr>
              <a:t>Activity based unit costing</a:t>
            </a:r>
            <a:endParaRPr lang="en-US" b="1" dirty="0">
              <a:latin typeface="Century Schoolbook" pitchFamily="18" charset="0"/>
            </a:endParaRPr>
          </a:p>
        </p:txBody>
      </p:sp>
      <p:sp>
        <p:nvSpPr>
          <p:cNvPr id="11" name="Rectangle 10"/>
          <p:cNvSpPr/>
          <p:nvPr/>
        </p:nvSpPr>
        <p:spPr>
          <a:xfrm>
            <a:off x="2209800" y="2057400"/>
            <a:ext cx="17526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smtClean="0">
                <a:latin typeface="Century Schoolbook" pitchFamily="18" charset="0"/>
              </a:rPr>
              <a:t>Expenditure </a:t>
            </a:r>
          </a:p>
          <a:p>
            <a:pPr algn="ctr"/>
            <a:r>
              <a:rPr lang="en-US" b="1" dirty="0" smtClean="0">
                <a:latin typeface="Century Schoolbook" pitchFamily="18" charset="0"/>
              </a:rPr>
              <a:t>accounting</a:t>
            </a:r>
            <a:endParaRPr lang="en-US" b="1" dirty="0">
              <a:latin typeface="Century Schoolbook" pitchFamily="18" charset="0"/>
            </a:endParaRPr>
          </a:p>
        </p:txBody>
      </p:sp>
      <p:sp>
        <p:nvSpPr>
          <p:cNvPr id="12" name="Rectangle 11"/>
          <p:cNvSpPr/>
          <p:nvPr/>
        </p:nvSpPr>
        <p:spPr>
          <a:xfrm>
            <a:off x="5791200" y="2057400"/>
            <a:ext cx="14478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smtClean="0">
                <a:latin typeface="Century Schoolbook" pitchFamily="18" charset="0"/>
              </a:rPr>
              <a:t>Cost per unit of output</a:t>
            </a:r>
            <a:endParaRPr lang="en-US" b="1" dirty="0">
              <a:latin typeface="Century Schoolbook" pitchFamily="18" charset="0"/>
            </a:endParaRPr>
          </a:p>
        </p:txBody>
      </p:sp>
      <p:sp>
        <p:nvSpPr>
          <p:cNvPr id="13" name="TextBox 12"/>
          <p:cNvSpPr txBox="1"/>
          <p:nvPr/>
        </p:nvSpPr>
        <p:spPr>
          <a:xfrm>
            <a:off x="5562600" y="3810000"/>
            <a:ext cx="1905000" cy="2400657"/>
          </a:xfrm>
          <a:prstGeom prst="rect">
            <a:avLst/>
          </a:prstGeom>
          <a:noFill/>
        </p:spPr>
        <p:txBody>
          <a:bodyPr wrap="square" rtlCol="0">
            <a:spAutoFit/>
          </a:bodyPr>
          <a:lstStyle/>
          <a:p>
            <a:r>
              <a:rPr lang="en-US" sz="1500" b="1" dirty="0" smtClean="0">
                <a:latin typeface="Century Schoolbook" pitchFamily="18" charset="0"/>
              </a:rPr>
              <a:t>Cost related to </a:t>
            </a:r>
          </a:p>
          <a:p>
            <a:r>
              <a:rPr lang="en-US" sz="1500" b="1" dirty="0" smtClean="0">
                <a:latin typeface="Century Schoolbook" pitchFamily="18" charset="0"/>
              </a:rPr>
              <a:t>Physical units</a:t>
            </a:r>
          </a:p>
          <a:p>
            <a:r>
              <a:rPr lang="en-US" sz="1500" b="1" dirty="0">
                <a:latin typeface="Century Schoolbook" pitchFamily="18" charset="0"/>
              </a:rPr>
              <a:t>o</a:t>
            </a:r>
            <a:r>
              <a:rPr lang="en-US" sz="1500" b="1" dirty="0" smtClean="0">
                <a:latin typeface="Century Schoolbook" pitchFamily="18" charset="0"/>
              </a:rPr>
              <a:t>f output, Variance</a:t>
            </a:r>
          </a:p>
          <a:p>
            <a:r>
              <a:rPr lang="en-US" sz="1500" b="1" dirty="0" smtClean="0">
                <a:latin typeface="Century Schoolbook" pitchFamily="18" charset="0"/>
              </a:rPr>
              <a:t>Analyzed from</a:t>
            </a:r>
          </a:p>
          <a:p>
            <a:r>
              <a:rPr lang="en-US" sz="1500" b="1" dirty="0" smtClean="0">
                <a:latin typeface="Century Schoolbook" pitchFamily="18" charset="0"/>
              </a:rPr>
              <a:t> Average cost , </a:t>
            </a:r>
          </a:p>
          <a:p>
            <a:r>
              <a:rPr lang="en-US" sz="1500" b="1" dirty="0" smtClean="0">
                <a:latin typeface="Century Schoolbook" pitchFamily="18" charset="0"/>
              </a:rPr>
              <a:t>Cost cuts  identified</a:t>
            </a:r>
          </a:p>
          <a:p>
            <a:r>
              <a:rPr lang="en-US" sz="1500" b="1" dirty="0" smtClean="0">
                <a:latin typeface="Century Schoolbook" pitchFamily="18" charset="0"/>
              </a:rPr>
              <a:t>As outcome for budget</a:t>
            </a:r>
            <a:endParaRPr lang="en-US" sz="1500" b="1" dirty="0">
              <a:latin typeface="Century Schoolbook" pitchFamily="18" charset="0"/>
            </a:endParaRPr>
          </a:p>
        </p:txBody>
      </p:sp>
      <p:sp>
        <p:nvSpPr>
          <p:cNvPr id="14" name="TextBox 13"/>
          <p:cNvSpPr txBox="1"/>
          <p:nvPr/>
        </p:nvSpPr>
        <p:spPr>
          <a:xfrm>
            <a:off x="7315200" y="3810000"/>
            <a:ext cx="1828801" cy="1938992"/>
          </a:xfrm>
          <a:prstGeom prst="rect">
            <a:avLst/>
          </a:prstGeom>
          <a:noFill/>
        </p:spPr>
        <p:txBody>
          <a:bodyPr wrap="square" rtlCol="0">
            <a:spAutoFit/>
          </a:bodyPr>
          <a:lstStyle/>
          <a:p>
            <a:r>
              <a:rPr lang="en-US" sz="1500" b="1" dirty="0" smtClean="0">
                <a:latin typeface="Century Schoolbook" pitchFamily="18" charset="0"/>
              </a:rPr>
              <a:t>Outcome in</a:t>
            </a:r>
          </a:p>
          <a:p>
            <a:r>
              <a:rPr lang="en-US" sz="1500" b="1" dirty="0" smtClean="0">
                <a:latin typeface="Century Schoolbook" pitchFamily="18" charset="0"/>
              </a:rPr>
              <a:t> numerical,</a:t>
            </a:r>
          </a:p>
          <a:p>
            <a:r>
              <a:rPr lang="en-US" sz="1500" b="1" dirty="0" smtClean="0">
                <a:latin typeface="Century Schoolbook" pitchFamily="18" charset="0"/>
              </a:rPr>
              <a:t>Responsibility</a:t>
            </a:r>
          </a:p>
          <a:p>
            <a:r>
              <a:rPr lang="en-US" sz="1500" b="1" dirty="0" smtClean="0">
                <a:latin typeface="Century Schoolbook" pitchFamily="18" charset="0"/>
              </a:rPr>
              <a:t>Accounting</a:t>
            </a:r>
          </a:p>
          <a:p>
            <a:r>
              <a:rPr lang="en-US" sz="1500" b="1" dirty="0" smtClean="0">
                <a:latin typeface="Century Schoolbook" pitchFamily="18" charset="0"/>
              </a:rPr>
              <a:t>Accountability</a:t>
            </a:r>
          </a:p>
          <a:p>
            <a:r>
              <a:rPr lang="en-US" sz="1500" b="1" dirty="0" smtClean="0">
                <a:latin typeface="Century Schoolbook" pitchFamily="18" charset="0"/>
              </a:rPr>
              <a:t>At  supervisory</a:t>
            </a:r>
          </a:p>
          <a:p>
            <a:r>
              <a:rPr lang="en-US" sz="1500" b="1" dirty="0" smtClean="0">
                <a:latin typeface="Century Schoolbook" pitchFamily="18" charset="0"/>
              </a:rPr>
              <a:t>And Higher Level</a:t>
            </a:r>
            <a:endParaRPr lang="en-US" sz="1500" b="1" dirty="0">
              <a:latin typeface="Century Schoolbook" pitchFamily="18" charset="0"/>
            </a:endParaRPr>
          </a:p>
        </p:txBody>
      </p:sp>
      <p:sp>
        <p:nvSpPr>
          <p:cNvPr id="15" name="Down Arrow 14"/>
          <p:cNvSpPr/>
          <p:nvPr/>
        </p:nvSpPr>
        <p:spPr>
          <a:xfrm>
            <a:off x="4267200" y="1295400"/>
            <a:ext cx="381000" cy="685800"/>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6" name="Down Arrow 15"/>
          <p:cNvSpPr/>
          <p:nvPr/>
        </p:nvSpPr>
        <p:spPr>
          <a:xfrm>
            <a:off x="914400" y="3124200"/>
            <a:ext cx="381000" cy="685800"/>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7" name="Down Arrow 16"/>
          <p:cNvSpPr/>
          <p:nvPr/>
        </p:nvSpPr>
        <p:spPr>
          <a:xfrm>
            <a:off x="7848600" y="3124200"/>
            <a:ext cx="381000" cy="685800"/>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8" name="Down Arrow 17"/>
          <p:cNvSpPr/>
          <p:nvPr/>
        </p:nvSpPr>
        <p:spPr>
          <a:xfrm>
            <a:off x="6324600" y="3124200"/>
            <a:ext cx="381000" cy="685800"/>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9" name="Down Arrow 18"/>
          <p:cNvSpPr/>
          <p:nvPr/>
        </p:nvSpPr>
        <p:spPr>
          <a:xfrm>
            <a:off x="4572000" y="3124200"/>
            <a:ext cx="381000" cy="685800"/>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0" name="Down Arrow 19"/>
          <p:cNvSpPr/>
          <p:nvPr/>
        </p:nvSpPr>
        <p:spPr>
          <a:xfrm>
            <a:off x="2971800" y="3124200"/>
            <a:ext cx="381000" cy="685800"/>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4"/>
          <p:cNvSpPr txBox="1">
            <a:spLocks/>
          </p:cNvSpPr>
          <p:nvPr/>
        </p:nvSpPr>
        <p:spPr>
          <a:xfrm>
            <a:off x="457200" y="274638"/>
            <a:ext cx="8229600" cy="777875"/>
          </a:xfrm>
          <a:prstGeom prst="rect">
            <a:avLst/>
          </a:prstGeom>
        </p:spPr>
        <p:txBody>
          <a:bodyPr>
            <a:noAutofit/>
          </a:bodyPr>
          <a:lst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defRPr/>
            </a:pPr>
            <a:r>
              <a:rPr lang="en-US" sz="3000" b="1" dirty="0" smtClean="0">
                <a:solidFill>
                  <a:schemeClr val="tx1"/>
                </a:solidFill>
                <a:latin typeface="Century Schoolbook" pitchFamily="18" charset="0"/>
                <a:ea typeface="+mn-ea"/>
                <a:cs typeface="+mn-cs"/>
              </a:rPr>
              <a:t>SPIN OFF FROM THE PROPOSED  COSTING ARCHITECTURE</a:t>
            </a:r>
            <a:endParaRPr lang="en-IN" sz="3000" b="1" dirty="0">
              <a:solidFill>
                <a:schemeClr val="tx1"/>
              </a:solidFill>
              <a:latin typeface="Century Schoolbook" pitchFamily="18" charset="0"/>
              <a:ea typeface="+mn-ea"/>
              <a:cs typeface="+mn-cs"/>
            </a:endParaRPr>
          </a:p>
        </p:txBody>
      </p:sp>
      <p:sp>
        <p:nvSpPr>
          <p:cNvPr id="3" name="Rectangle 2"/>
          <p:cNvSpPr/>
          <p:nvPr/>
        </p:nvSpPr>
        <p:spPr>
          <a:xfrm>
            <a:off x="457200" y="1371600"/>
            <a:ext cx="8077200" cy="4442242"/>
          </a:xfrm>
          <a:prstGeom prst="rect">
            <a:avLst/>
          </a:prstGeom>
        </p:spPr>
        <p:txBody>
          <a:bodyPr wrap="square">
            <a:spAutoFit/>
          </a:bodyPr>
          <a:lstStyle/>
          <a:p>
            <a:pPr marL="365760" indent="-256032" algn="just">
              <a:lnSpc>
                <a:spcPct val="80000"/>
              </a:lnSpc>
              <a:spcBef>
                <a:spcPts val="400"/>
              </a:spcBef>
              <a:buClr>
                <a:schemeClr val="accent1"/>
              </a:buClr>
              <a:buSzPct val="68000"/>
              <a:buFont typeface="Wingdings" pitchFamily="2" charset="2"/>
              <a:buChar char="q"/>
              <a:defRPr/>
            </a:pPr>
            <a:r>
              <a:rPr lang="en-US" sz="2000" dirty="0" smtClean="0">
                <a:latin typeface="Century Schoolbook" pitchFamily="18" charset="0"/>
              </a:rPr>
              <a:t>Activity Based Unit Costing (ABUC) for enabling  Train, Section and Route costing and related and Profitability analysis.</a:t>
            </a:r>
          </a:p>
          <a:p>
            <a:pPr marL="365760" indent="-256032" algn="just">
              <a:lnSpc>
                <a:spcPct val="80000"/>
              </a:lnSpc>
              <a:spcBef>
                <a:spcPts val="400"/>
              </a:spcBef>
              <a:buClr>
                <a:schemeClr val="accent1"/>
              </a:buClr>
              <a:buSzPct val="68000"/>
              <a:buFont typeface="Wingdings" pitchFamily="2" charset="2"/>
              <a:buChar char="q"/>
              <a:defRPr/>
            </a:pPr>
            <a:endParaRPr lang="en-US" sz="2000" dirty="0" smtClean="0">
              <a:latin typeface="Century Schoolbook" pitchFamily="18" charset="0"/>
            </a:endParaRPr>
          </a:p>
          <a:p>
            <a:pPr marL="365760" indent="-256032" algn="just">
              <a:lnSpc>
                <a:spcPct val="80000"/>
              </a:lnSpc>
              <a:spcBef>
                <a:spcPts val="400"/>
              </a:spcBef>
              <a:buClr>
                <a:schemeClr val="accent1"/>
              </a:buClr>
              <a:buSzPct val="68000"/>
              <a:buFont typeface="Wingdings" pitchFamily="2" charset="2"/>
              <a:buChar char="q"/>
              <a:defRPr/>
            </a:pPr>
            <a:r>
              <a:rPr lang="en-US" sz="2000" dirty="0" smtClean="0">
                <a:latin typeface="Century Schoolbook" pitchFamily="18" charset="0"/>
              </a:rPr>
              <a:t>Dynamic  correlation between Budget, Expenditure, Output and Outcome,  Data Analytics and Internal audit function in railway operations.</a:t>
            </a:r>
          </a:p>
          <a:p>
            <a:pPr marL="365760" indent="-256032" algn="just">
              <a:lnSpc>
                <a:spcPct val="80000"/>
              </a:lnSpc>
              <a:spcBef>
                <a:spcPts val="400"/>
              </a:spcBef>
              <a:buClr>
                <a:schemeClr val="accent1"/>
              </a:buClr>
              <a:buSzPct val="68000"/>
              <a:buFont typeface="Wingdings" pitchFamily="2" charset="2"/>
              <a:buChar char="q"/>
              <a:defRPr/>
            </a:pPr>
            <a:endParaRPr lang="en-US" sz="2000" dirty="0" smtClean="0">
              <a:latin typeface="Century Schoolbook" pitchFamily="18" charset="0"/>
            </a:endParaRPr>
          </a:p>
          <a:p>
            <a:pPr marL="365760" indent="-256032" algn="just">
              <a:lnSpc>
                <a:spcPct val="80000"/>
              </a:lnSpc>
              <a:spcBef>
                <a:spcPts val="400"/>
              </a:spcBef>
              <a:buClr>
                <a:schemeClr val="accent1"/>
              </a:buClr>
              <a:buSzPct val="68000"/>
              <a:buFont typeface="Wingdings" pitchFamily="2" charset="2"/>
              <a:buChar char="q"/>
              <a:defRPr/>
            </a:pPr>
            <a:r>
              <a:rPr lang="en-US" sz="2000" dirty="0" smtClean="0">
                <a:latin typeface="Century Schoolbook" pitchFamily="18" charset="0"/>
              </a:rPr>
              <a:t>Shift in decision making from inputs to output and outcomes.</a:t>
            </a:r>
          </a:p>
          <a:p>
            <a:pPr marL="365760" indent="-256032" algn="just">
              <a:lnSpc>
                <a:spcPct val="80000"/>
              </a:lnSpc>
              <a:spcBef>
                <a:spcPts val="400"/>
              </a:spcBef>
              <a:buClr>
                <a:schemeClr val="accent1"/>
              </a:buClr>
              <a:buSzPct val="68000"/>
              <a:buFont typeface="Wingdings" pitchFamily="2" charset="2"/>
              <a:buChar char="q"/>
              <a:defRPr/>
            </a:pPr>
            <a:endParaRPr lang="en-US" sz="2000" dirty="0" smtClean="0">
              <a:latin typeface="Century Schoolbook" pitchFamily="18" charset="0"/>
            </a:endParaRPr>
          </a:p>
          <a:p>
            <a:pPr marL="365760" indent="-256032" algn="just">
              <a:lnSpc>
                <a:spcPct val="80000"/>
              </a:lnSpc>
              <a:spcBef>
                <a:spcPts val="400"/>
              </a:spcBef>
              <a:buClr>
                <a:schemeClr val="accent1"/>
              </a:buClr>
              <a:buSzPct val="68000"/>
              <a:buFont typeface="Wingdings" pitchFamily="2" charset="2"/>
              <a:buChar char="q"/>
              <a:defRPr/>
            </a:pPr>
            <a:r>
              <a:rPr lang="en-US" sz="2000" dirty="0" smtClean="0">
                <a:latin typeface="Century Schoolbook" pitchFamily="18" charset="0"/>
              </a:rPr>
              <a:t>  Availability of vital inputs in the form of measurable outputs and outcomes for formulation of budget and Responsibility Accounting for prudent expenditure management. </a:t>
            </a:r>
          </a:p>
          <a:p>
            <a:pPr marL="365760" indent="-256032" algn="just">
              <a:lnSpc>
                <a:spcPct val="80000"/>
              </a:lnSpc>
              <a:spcBef>
                <a:spcPts val="400"/>
              </a:spcBef>
              <a:buClr>
                <a:schemeClr val="accent1"/>
              </a:buClr>
              <a:buSzPct val="68000"/>
              <a:buFont typeface="Wingdings" pitchFamily="2" charset="2"/>
              <a:buChar char="q"/>
              <a:defRPr/>
            </a:pPr>
            <a:endParaRPr lang="en-US" sz="2000" dirty="0" smtClean="0">
              <a:latin typeface="Century Schoolbook" pitchFamily="18" charset="0"/>
            </a:endParaRPr>
          </a:p>
          <a:p>
            <a:pPr marL="365760" indent="-256032" algn="just">
              <a:lnSpc>
                <a:spcPct val="80000"/>
              </a:lnSpc>
              <a:spcBef>
                <a:spcPts val="400"/>
              </a:spcBef>
              <a:buClr>
                <a:schemeClr val="accent1"/>
              </a:buClr>
              <a:buSzPct val="68000"/>
              <a:buFont typeface="Wingdings" pitchFamily="2" charset="2"/>
              <a:buChar char="q"/>
              <a:defRPr/>
            </a:pPr>
            <a:r>
              <a:rPr lang="en-US" sz="2000" dirty="0" smtClean="0">
                <a:latin typeface="Century Schoolbook" pitchFamily="18" charset="0"/>
              </a:rPr>
              <a:t>Identification and tracking of high cost units for cost analysis and control.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457200" y="1233488"/>
            <a:ext cx="8229600" cy="4838700"/>
          </a:xfrm>
          <a:prstGeom prst="rect">
            <a:avLst/>
          </a:prstGeom>
        </p:spPr>
        <p:txBody>
          <a:bodyPr>
            <a:normAutofit/>
          </a:bodyPr>
          <a:lst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defRPr/>
            </a:pPr>
            <a:endParaRPr lang="en-US" sz="2000" dirty="0" smtClean="0"/>
          </a:p>
          <a:p>
            <a:pPr marL="0" indent="0" algn="just">
              <a:buFont typeface="Wingdings 2" panose="05020102010507070707" pitchFamily="18" charset="2"/>
              <a:buNone/>
              <a:defRPr/>
            </a:pPr>
            <a:endParaRPr lang="en-IN" sz="2000" dirty="0" smtClean="0"/>
          </a:p>
          <a:p>
            <a:pPr algn="just">
              <a:defRPr/>
            </a:pPr>
            <a:endParaRPr lang="en-IN" sz="2000" dirty="0" smtClean="0"/>
          </a:p>
          <a:p>
            <a:pPr algn="just">
              <a:defRPr/>
            </a:pPr>
            <a:endParaRPr lang="en-IN" sz="2000" dirty="0"/>
          </a:p>
        </p:txBody>
      </p:sp>
      <p:sp>
        <p:nvSpPr>
          <p:cNvPr id="2" name="Rectangle 1"/>
          <p:cNvSpPr/>
          <p:nvPr/>
        </p:nvSpPr>
        <p:spPr>
          <a:xfrm>
            <a:off x="457200" y="1132106"/>
            <a:ext cx="8229600" cy="4278094"/>
          </a:xfrm>
          <a:prstGeom prst="rect">
            <a:avLst/>
          </a:prstGeom>
        </p:spPr>
        <p:txBody>
          <a:bodyPr>
            <a:spAutoFit/>
          </a:bodyPr>
          <a:lstStyle/>
          <a:p>
            <a:pPr marL="285750" indent="-285750" algn="just">
              <a:buFont typeface="Wingdings" pitchFamily="2" charset="2"/>
              <a:buChar char="q"/>
              <a:defRPr/>
            </a:pPr>
            <a:endParaRPr lang="en-US" sz="2000" b="1" dirty="0" smtClean="0">
              <a:solidFill>
                <a:srgbClr val="0070C0"/>
              </a:solidFill>
              <a:latin typeface="+mn-lt"/>
            </a:endParaRPr>
          </a:p>
          <a:p>
            <a:pPr marL="365760" indent="-256032" algn="just">
              <a:lnSpc>
                <a:spcPct val="80000"/>
              </a:lnSpc>
              <a:spcBef>
                <a:spcPts val="400"/>
              </a:spcBef>
              <a:buClr>
                <a:schemeClr val="accent1"/>
              </a:buClr>
              <a:buSzPct val="68000"/>
              <a:buFont typeface="Wingdings" pitchFamily="2" charset="2"/>
              <a:buChar char="q"/>
              <a:defRPr/>
            </a:pPr>
            <a:r>
              <a:rPr lang="en-US" sz="2000" dirty="0" smtClean="0">
                <a:latin typeface="Century Schoolbook" pitchFamily="18" charset="0"/>
              </a:rPr>
              <a:t>Identification and tracking of high cost units for cost analysis and control.</a:t>
            </a:r>
          </a:p>
          <a:p>
            <a:pPr marL="365760" indent="-256032" algn="just">
              <a:lnSpc>
                <a:spcPct val="80000"/>
              </a:lnSpc>
              <a:spcBef>
                <a:spcPts val="400"/>
              </a:spcBef>
              <a:buClr>
                <a:schemeClr val="accent1"/>
              </a:buClr>
              <a:buSzPct val="68000"/>
              <a:defRPr/>
            </a:pPr>
            <a:endParaRPr lang="en-US" sz="2000" dirty="0" smtClean="0">
              <a:latin typeface="Century Schoolbook" pitchFamily="18" charset="0"/>
            </a:endParaRPr>
          </a:p>
          <a:p>
            <a:pPr marL="365760" indent="-256032" algn="just">
              <a:lnSpc>
                <a:spcPct val="80000"/>
              </a:lnSpc>
              <a:spcBef>
                <a:spcPts val="400"/>
              </a:spcBef>
              <a:buClr>
                <a:schemeClr val="accent1"/>
              </a:buClr>
              <a:buSzPct val="68000"/>
              <a:buFont typeface="Wingdings" pitchFamily="2" charset="2"/>
              <a:buChar char="q"/>
              <a:defRPr/>
            </a:pPr>
            <a:r>
              <a:rPr lang="en-US" sz="2000" dirty="0" smtClean="0">
                <a:latin typeface="Century Schoolbook" pitchFamily="18" charset="0"/>
              </a:rPr>
              <a:t>Zero Based  Review of all existing activities which consume bulk of resources</a:t>
            </a:r>
          </a:p>
          <a:p>
            <a:pPr marL="365760" indent="-256032" algn="just">
              <a:lnSpc>
                <a:spcPct val="80000"/>
              </a:lnSpc>
              <a:spcBef>
                <a:spcPts val="400"/>
              </a:spcBef>
              <a:buClr>
                <a:schemeClr val="accent1"/>
              </a:buClr>
              <a:buSzPct val="68000"/>
              <a:buFont typeface="Wingdings" pitchFamily="2" charset="2"/>
              <a:buChar char="q"/>
              <a:defRPr/>
            </a:pPr>
            <a:endParaRPr lang="en-US" sz="2000" dirty="0">
              <a:latin typeface="Century Schoolbook" pitchFamily="18" charset="0"/>
            </a:endParaRPr>
          </a:p>
          <a:p>
            <a:pPr marL="365760" indent="-256032" algn="just">
              <a:lnSpc>
                <a:spcPct val="80000"/>
              </a:lnSpc>
              <a:spcBef>
                <a:spcPts val="400"/>
              </a:spcBef>
              <a:buClr>
                <a:schemeClr val="accent1"/>
              </a:buClr>
              <a:buSzPct val="68000"/>
              <a:buFont typeface="Wingdings" pitchFamily="2" charset="2"/>
              <a:buChar char="q"/>
              <a:defRPr/>
            </a:pPr>
            <a:r>
              <a:rPr lang="en-US" sz="2000" dirty="0">
                <a:latin typeface="Century Schoolbook" pitchFamily="18" charset="0"/>
              </a:rPr>
              <a:t>Creative </a:t>
            </a:r>
            <a:r>
              <a:rPr lang="en-US" sz="2000" dirty="0" smtClean="0">
                <a:latin typeface="Century Schoolbook" pitchFamily="18" charset="0"/>
              </a:rPr>
              <a:t>innovations, best practices  </a:t>
            </a:r>
            <a:r>
              <a:rPr lang="en-US" sz="2000" dirty="0">
                <a:latin typeface="Century Schoolbook" pitchFamily="18" charset="0"/>
              </a:rPr>
              <a:t>and value engineering for cost reductions</a:t>
            </a:r>
            <a:r>
              <a:rPr lang="en-US" sz="2000" dirty="0" smtClean="0">
                <a:latin typeface="Century Schoolbook" pitchFamily="18" charset="0"/>
              </a:rPr>
              <a:t>.</a:t>
            </a:r>
          </a:p>
          <a:p>
            <a:pPr marL="365760" indent="-256032" algn="just">
              <a:lnSpc>
                <a:spcPct val="80000"/>
              </a:lnSpc>
              <a:spcBef>
                <a:spcPts val="400"/>
              </a:spcBef>
              <a:buClr>
                <a:schemeClr val="accent1"/>
              </a:buClr>
              <a:buSzPct val="68000"/>
              <a:buFont typeface="Wingdings" pitchFamily="2" charset="2"/>
              <a:buChar char="q"/>
              <a:defRPr/>
            </a:pPr>
            <a:endParaRPr lang="en-US" sz="2000" dirty="0">
              <a:latin typeface="Century Schoolbook" pitchFamily="18" charset="0"/>
            </a:endParaRPr>
          </a:p>
          <a:p>
            <a:pPr marL="365760" indent="-256032" algn="just">
              <a:lnSpc>
                <a:spcPct val="80000"/>
              </a:lnSpc>
              <a:spcBef>
                <a:spcPts val="400"/>
              </a:spcBef>
              <a:buClr>
                <a:schemeClr val="accent1"/>
              </a:buClr>
              <a:buSzPct val="68000"/>
              <a:buFont typeface="Wingdings" pitchFamily="2" charset="2"/>
              <a:buChar char="q"/>
              <a:defRPr/>
            </a:pPr>
            <a:r>
              <a:rPr lang="en-US" sz="2000" dirty="0">
                <a:latin typeface="Century Schoolbook" pitchFamily="18" charset="0"/>
              </a:rPr>
              <a:t>Effective Productivity test and post asset commissioning </a:t>
            </a:r>
            <a:r>
              <a:rPr lang="en-US" sz="2000" dirty="0" smtClean="0">
                <a:latin typeface="Century Schoolbook" pitchFamily="18" charset="0"/>
              </a:rPr>
              <a:t>evaluation study . </a:t>
            </a:r>
          </a:p>
          <a:p>
            <a:pPr marL="365760" indent="-256032" algn="just">
              <a:lnSpc>
                <a:spcPct val="80000"/>
              </a:lnSpc>
              <a:spcBef>
                <a:spcPts val="400"/>
              </a:spcBef>
              <a:buClr>
                <a:schemeClr val="accent1"/>
              </a:buClr>
              <a:buSzPct val="68000"/>
              <a:buFont typeface="Wingdings" pitchFamily="2" charset="2"/>
              <a:buChar char="q"/>
              <a:defRPr/>
            </a:pPr>
            <a:endParaRPr lang="en-US" sz="2000" dirty="0">
              <a:latin typeface="Century Schoolbook" pitchFamily="18" charset="0"/>
            </a:endParaRPr>
          </a:p>
          <a:p>
            <a:pPr marL="365760" indent="-256032" algn="just">
              <a:lnSpc>
                <a:spcPct val="80000"/>
              </a:lnSpc>
              <a:spcBef>
                <a:spcPts val="400"/>
              </a:spcBef>
              <a:buClr>
                <a:schemeClr val="accent1"/>
              </a:buClr>
              <a:buSzPct val="68000"/>
              <a:buFont typeface="Wingdings" pitchFamily="2" charset="2"/>
              <a:buChar char="q"/>
              <a:defRPr/>
            </a:pPr>
            <a:r>
              <a:rPr lang="en-US" sz="2000" dirty="0">
                <a:latin typeface="Century Schoolbook" pitchFamily="18" charset="0"/>
              </a:rPr>
              <a:t>Optimal Resource Managements and organization wide </a:t>
            </a:r>
            <a:r>
              <a:rPr lang="en-US" sz="2000" dirty="0" err="1">
                <a:latin typeface="Century Schoolbook" pitchFamily="18" charset="0"/>
              </a:rPr>
              <a:t>kaizens</a:t>
            </a:r>
            <a:r>
              <a:rPr lang="en-US" sz="2000" dirty="0">
                <a:latin typeface="Century Schoolbook" pitchFamily="18" charset="0"/>
              </a:rPr>
              <a:t>, cost consciousness and good governance ethos.</a:t>
            </a:r>
          </a:p>
        </p:txBody>
      </p:sp>
      <p:sp>
        <p:nvSpPr>
          <p:cNvPr id="5" name="Title 4"/>
          <p:cNvSpPr txBox="1">
            <a:spLocks/>
          </p:cNvSpPr>
          <p:nvPr/>
        </p:nvSpPr>
        <p:spPr>
          <a:xfrm>
            <a:off x="457200" y="274638"/>
            <a:ext cx="8229600" cy="777875"/>
          </a:xfrm>
          <a:prstGeom prst="rect">
            <a:avLst/>
          </a:prstGeom>
        </p:spPr>
        <p:txBody>
          <a:bodyPr>
            <a:noAutofit/>
          </a:bodyPr>
          <a:lst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defRPr/>
            </a:pPr>
            <a:r>
              <a:rPr lang="en-US" sz="3000" b="1" dirty="0" smtClean="0">
                <a:solidFill>
                  <a:schemeClr val="tx1"/>
                </a:solidFill>
                <a:latin typeface="Century Schoolbook" pitchFamily="18" charset="0"/>
                <a:ea typeface="+mn-ea"/>
                <a:cs typeface="+mn-cs"/>
              </a:rPr>
              <a:t>SPIN OFF FROM THE PROPOSED  COSTING ARCHITECTURE (Contd.)</a:t>
            </a:r>
            <a:endParaRPr lang="en-IN" sz="3000" b="1" dirty="0">
              <a:solidFill>
                <a:schemeClr val="tx1"/>
              </a:solidFill>
              <a:latin typeface="Century Schoolbook"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365" y="152400"/>
            <a:ext cx="9118202" cy="1169551"/>
          </a:xfrm>
          <a:prstGeom prst="rect">
            <a:avLst/>
          </a:prstGeom>
          <a:noFill/>
        </p:spPr>
        <p:txBody>
          <a:bodyPr wrap="none" rtlCol="0">
            <a:spAutoFit/>
          </a:bodyPr>
          <a:lstStyle/>
          <a:p>
            <a:pPr algn="ctr"/>
            <a:r>
              <a:rPr lang="en-US" sz="3000" b="1" dirty="0" smtClean="0">
                <a:latin typeface="Century Schoolbook" pitchFamily="18" charset="0"/>
              </a:rPr>
              <a:t>ENABLERS FOR  CHANGE MANAGEMENT </a:t>
            </a:r>
          </a:p>
          <a:p>
            <a:endParaRPr lang="en-US" sz="2000" b="1" dirty="0" smtClean="0">
              <a:latin typeface="Century Schoolbook" pitchFamily="18" charset="0"/>
            </a:endParaRPr>
          </a:p>
          <a:p>
            <a:r>
              <a:rPr lang="en-US" sz="2000" b="1" dirty="0" smtClean="0">
                <a:latin typeface="Century Schoolbook" pitchFamily="18" charset="0"/>
              </a:rPr>
              <a:t>Interfacing and Integration with Existing  IT  Applications of CRIS</a:t>
            </a:r>
            <a:endParaRPr lang="en-US" sz="2000" b="1" dirty="0">
              <a:latin typeface="Century Schoolbook" pitchFamily="18" charset="0"/>
            </a:endParaRPr>
          </a:p>
        </p:txBody>
      </p:sp>
      <p:sp>
        <p:nvSpPr>
          <p:cNvPr id="6" name="TextBox 5"/>
          <p:cNvSpPr txBox="1"/>
          <p:nvPr/>
        </p:nvSpPr>
        <p:spPr>
          <a:xfrm>
            <a:off x="609600" y="1667470"/>
            <a:ext cx="184731" cy="646331"/>
          </a:xfrm>
          <a:prstGeom prst="rect">
            <a:avLst/>
          </a:prstGeom>
          <a:noFill/>
        </p:spPr>
        <p:txBody>
          <a:bodyPr wrap="none" rtlCol="0">
            <a:spAutoFit/>
          </a:bodyPr>
          <a:lstStyle/>
          <a:p>
            <a:endParaRPr lang="en-US" dirty="0" smtClean="0"/>
          </a:p>
          <a:p>
            <a:endParaRPr lang="en-US" dirty="0"/>
          </a:p>
        </p:txBody>
      </p:sp>
      <p:sp>
        <p:nvSpPr>
          <p:cNvPr id="7" name="Rectangle 6"/>
          <p:cNvSpPr/>
          <p:nvPr/>
        </p:nvSpPr>
        <p:spPr>
          <a:xfrm>
            <a:off x="457200" y="1524000"/>
            <a:ext cx="19812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smtClean="0">
                <a:latin typeface="Century Schoolbook" pitchFamily="18" charset="0"/>
              </a:rPr>
              <a:t>COST ING SIDE</a:t>
            </a:r>
            <a:endParaRPr lang="en-US" b="1" dirty="0">
              <a:latin typeface="Century Schoolbook" pitchFamily="18" charset="0"/>
            </a:endParaRPr>
          </a:p>
        </p:txBody>
      </p:sp>
      <p:sp>
        <p:nvSpPr>
          <p:cNvPr id="8" name="Rectangle 7"/>
          <p:cNvSpPr/>
          <p:nvPr/>
        </p:nvSpPr>
        <p:spPr>
          <a:xfrm>
            <a:off x="457200" y="2819400"/>
            <a:ext cx="19812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smtClean="0">
                <a:latin typeface="Century Schoolbook" pitchFamily="18" charset="0"/>
              </a:rPr>
              <a:t>REVENUE SIDE</a:t>
            </a:r>
            <a:endParaRPr lang="en-US" b="1" dirty="0">
              <a:latin typeface="Century Schoolbook" pitchFamily="18" charset="0"/>
            </a:endParaRPr>
          </a:p>
        </p:txBody>
      </p:sp>
      <p:sp>
        <p:nvSpPr>
          <p:cNvPr id="9" name="TextBox 8"/>
          <p:cNvSpPr txBox="1"/>
          <p:nvPr/>
        </p:nvSpPr>
        <p:spPr>
          <a:xfrm>
            <a:off x="3048000" y="1639669"/>
            <a:ext cx="5562600" cy="646331"/>
          </a:xfrm>
          <a:prstGeom prst="rect">
            <a:avLst/>
          </a:prstGeom>
          <a:noFill/>
        </p:spPr>
        <p:txBody>
          <a:bodyPr wrap="square" rtlCol="0">
            <a:spAutoFit/>
          </a:bodyPr>
          <a:lstStyle/>
          <a:p>
            <a:r>
              <a:rPr lang="en-US" b="1" dirty="0" smtClean="0">
                <a:latin typeface="Century Schoolbook" pitchFamily="18" charset="0"/>
              </a:rPr>
              <a:t>IPAS, WISE, TMS, CMS, COA, ICMS, MMIS, AAMS</a:t>
            </a:r>
            <a:endParaRPr lang="en-US" b="1" dirty="0">
              <a:latin typeface="Century Schoolbook" pitchFamily="18" charset="0"/>
            </a:endParaRPr>
          </a:p>
        </p:txBody>
      </p:sp>
      <p:sp>
        <p:nvSpPr>
          <p:cNvPr id="10" name="TextBox 9"/>
          <p:cNvSpPr txBox="1"/>
          <p:nvPr/>
        </p:nvSpPr>
        <p:spPr>
          <a:xfrm>
            <a:off x="3089464" y="3048000"/>
            <a:ext cx="2714205" cy="369332"/>
          </a:xfrm>
          <a:prstGeom prst="rect">
            <a:avLst/>
          </a:prstGeom>
          <a:noFill/>
        </p:spPr>
        <p:txBody>
          <a:bodyPr wrap="none" rtlCol="0">
            <a:spAutoFit/>
          </a:bodyPr>
          <a:lstStyle/>
          <a:p>
            <a:r>
              <a:rPr lang="en-US" b="1" dirty="0" smtClean="0">
                <a:latin typeface="Century Schoolbook" pitchFamily="18" charset="0"/>
              </a:rPr>
              <a:t>PRS,UTS, FOIS  ,TAS</a:t>
            </a:r>
            <a:endParaRPr lang="en-US" b="1" dirty="0">
              <a:latin typeface="Century Schoolbook" pitchFamily="18" charset="0"/>
            </a:endParaRPr>
          </a:p>
        </p:txBody>
      </p:sp>
      <p:sp>
        <p:nvSpPr>
          <p:cNvPr id="11" name="Rectangle 10"/>
          <p:cNvSpPr/>
          <p:nvPr/>
        </p:nvSpPr>
        <p:spPr>
          <a:xfrm>
            <a:off x="457200" y="5334000"/>
            <a:ext cx="19812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smtClean="0">
                <a:latin typeface="Century Schoolbook" pitchFamily="18" charset="0"/>
              </a:rPr>
              <a:t>Centralized IT</a:t>
            </a:r>
          </a:p>
          <a:p>
            <a:pPr algn="ctr"/>
            <a:r>
              <a:rPr lang="en-US" b="1" dirty="0" smtClean="0">
                <a:latin typeface="Century Schoolbook" pitchFamily="18" charset="0"/>
              </a:rPr>
              <a:t>Platform</a:t>
            </a:r>
            <a:endParaRPr lang="en-US" b="1" dirty="0">
              <a:latin typeface="Century Schoolbook" pitchFamily="18" charset="0"/>
            </a:endParaRPr>
          </a:p>
        </p:txBody>
      </p:sp>
      <p:sp>
        <p:nvSpPr>
          <p:cNvPr id="12" name="TextBox 11"/>
          <p:cNvSpPr txBox="1"/>
          <p:nvPr/>
        </p:nvSpPr>
        <p:spPr>
          <a:xfrm>
            <a:off x="3048000" y="5334000"/>
            <a:ext cx="5867400" cy="923330"/>
          </a:xfrm>
          <a:prstGeom prst="rect">
            <a:avLst/>
          </a:prstGeom>
          <a:noFill/>
        </p:spPr>
        <p:txBody>
          <a:bodyPr wrap="square" rtlCol="0">
            <a:spAutoFit/>
          </a:bodyPr>
          <a:lstStyle/>
          <a:p>
            <a:pPr algn="just"/>
            <a:r>
              <a:rPr lang="en-US" b="1" dirty="0" smtClean="0">
                <a:latin typeface="Century Schoolbook" pitchFamily="18" charset="0"/>
              </a:rPr>
              <a:t>Single point change, Uniformity of data structure, better Control and security, Smooth all India roll out</a:t>
            </a:r>
            <a:endParaRPr lang="en-US" b="1" dirty="0">
              <a:latin typeface="Century Schoolbook" pitchFamily="18" charset="0"/>
            </a:endParaRPr>
          </a:p>
        </p:txBody>
      </p:sp>
      <p:sp>
        <p:nvSpPr>
          <p:cNvPr id="13" name="Rectangle 12"/>
          <p:cNvSpPr/>
          <p:nvPr/>
        </p:nvSpPr>
        <p:spPr>
          <a:xfrm>
            <a:off x="457200" y="4038600"/>
            <a:ext cx="19812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smtClean="0">
                <a:latin typeface="Century Schoolbook" pitchFamily="18" charset="0"/>
              </a:rPr>
              <a:t>CAPACITY BUILDING</a:t>
            </a:r>
            <a:endParaRPr lang="en-US" b="1" dirty="0">
              <a:latin typeface="Century Schoolbook" pitchFamily="18" charset="0"/>
            </a:endParaRPr>
          </a:p>
        </p:txBody>
      </p:sp>
      <p:sp>
        <p:nvSpPr>
          <p:cNvPr id="14" name="TextBox 13"/>
          <p:cNvSpPr txBox="1"/>
          <p:nvPr/>
        </p:nvSpPr>
        <p:spPr>
          <a:xfrm>
            <a:off x="2819400" y="4267200"/>
            <a:ext cx="5527475" cy="369332"/>
          </a:xfrm>
          <a:prstGeom prst="rect">
            <a:avLst/>
          </a:prstGeom>
          <a:noFill/>
        </p:spPr>
        <p:txBody>
          <a:bodyPr wrap="none" rtlCol="0">
            <a:spAutoFit/>
          </a:bodyPr>
          <a:lstStyle/>
          <a:p>
            <a:r>
              <a:rPr lang="en-US" b="1" dirty="0" smtClean="0">
                <a:latin typeface="Century Schoolbook" pitchFamily="18" charset="0"/>
              </a:rPr>
              <a:t>   Training of  officials  at C-TARA  and NAIR</a:t>
            </a:r>
            <a:endParaRPr lang="en-US" b="1" dirty="0">
              <a:latin typeface="Century Schoolbook"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p:cNvSpPr txBox="1">
            <a:spLocks/>
          </p:cNvSpPr>
          <p:nvPr/>
        </p:nvSpPr>
        <p:spPr>
          <a:xfrm>
            <a:off x="304800" y="76200"/>
            <a:ext cx="8534400" cy="838200"/>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000" b="1" i="0" u="none" strike="noStrike" kern="1200" cap="none" spc="0" normalizeH="0" baseline="0" noProof="0" dirty="0" smtClean="0">
                <a:ln>
                  <a:noFill/>
                </a:ln>
                <a:solidFill>
                  <a:schemeClr val="tx1"/>
                </a:solidFill>
                <a:uLnTx/>
                <a:uFillTx/>
                <a:latin typeface="Century Schoolbook" pitchFamily="18" charset="0"/>
                <a:ea typeface="+mj-ea"/>
                <a:cs typeface="+mj-cs"/>
              </a:rPr>
              <a:t>IMPLEMENTATION OF IPAS IN IR AS  A  CENTRALISED SYSTEM</a:t>
            </a:r>
          </a:p>
        </p:txBody>
      </p:sp>
      <p:sp>
        <p:nvSpPr>
          <p:cNvPr id="24" name="Subtitle 2"/>
          <p:cNvSpPr txBox="1">
            <a:spLocks/>
          </p:cNvSpPr>
          <p:nvPr/>
        </p:nvSpPr>
        <p:spPr>
          <a:xfrm>
            <a:off x="457200" y="838200"/>
            <a:ext cx="8382000" cy="5410200"/>
          </a:xfrm>
          <a:prstGeom prst="rect">
            <a:avLst/>
          </a:prstGeom>
        </p:spPr>
        <p:txBody>
          <a:bodyPr vert="horz" rtlCol="0">
            <a:normAutofit/>
          </a:bodyPr>
          <a:lstStyle/>
          <a:p>
            <a:pPr marR="0" lvl="0" indent="19050" algn="l" defTabSz="914400" rtl="0" eaLnBrk="1" fontAlgn="auto" latinLnBrk="0" hangingPunct="1">
              <a:lnSpc>
                <a:spcPct val="100000"/>
              </a:lnSpc>
              <a:spcBef>
                <a:spcPts val="400"/>
              </a:spcBef>
              <a:spcAft>
                <a:spcPts val="0"/>
              </a:spcAft>
              <a:buClr>
                <a:schemeClr val="accent1"/>
              </a:buClr>
              <a:buSzPct val="68000"/>
              <a:buFont typeface="Arial" pitchFamily="34" charset="0"/>
              <a:buNone/>
              <a:tabLst/>
              <a:defRPr/>
            </a:pPr>
            <a:endParaRPr kumimoji="0" lang="en-US" sz="2700" b="0" i="0" u="none" strike="noStrike" kern="1200" cap="none" spc="0" normalizeH="0" baseline="0" noProof="0" dirty="0" smtClean="0">
              <a:ln>
                <a:noFill/>
              </a:ln>
              <a:solidFill>
                <a:schemeClr val="tx1"/>
              </a:solidFill>
              <a:effectLst/>
              <a:uLnTx/>
              <a:uFillTx/>
              <a:latin typeface="Century Schoolbook" pitchFamily="18" charset="0"/>
            </a:endParaRPr>
          </a:p>
          <a:p>
            <a:pPr marR="0" lvl="0" indent="19050" algn="l" defTabSz="914400" rtl="0" eaLnBrk="1" fontAlgn="auto" latinLnBrk="0" hangingPunct="1">
              <a:lnSpc>
                <a:spcPct val="100000"/>
              </a:lnSpc>
              <a:spcBef>
                <a:spcPts val="400"/>
              </a:spcBef>
              <a:spcAft>
                <a:spcPts val="0"/>
              </a:spcAft>
              <a:buClr>
                <a:schemeClr val="accent1"/>
              </a:buClr>
              <a:buSzPct val="68000"/>
              <a:buFont typeface="Arial" pitchFamily="34" charset="0"/>
              <a:buNone/>
              <a:tabLst/>
              <a:defRPr/>
            </a:pPr>
            <a:r>
              <a:rPr kumimoji="0" lang="en-US" sz="2700" b="0" i="0" u="none" strike="noStrike" kern="1200" cap="none" spc="0" normalizeH="0" baseline="0" noProof="0" dirty="0" smtClean="0">
                <a:ln>
                  <a:noFill/>
                </a:ln>
                <a:solidFill>
                  <a:schemeClr val="tx1"/>
                </a:solidFill>
                <a:effectLst/>
                <a:uLnTx/>
                <a:uFillTx/>
                <a:latin typeface="Century Schoolbook" pitchFamily="18" charset="0"/>
              </a:rPr>
              <a:t>Completed:</a:t>
            </a:r>
            <a:endParaRPr kumimoji="0" lang="en-US" sz="2700" b="0" i="0" u="none" strike="noStrike" kern="1200" cap="none" spc="0" normalizeH="0" baseline="0" noProof="0" dirty="0" smtClean="0">
              <a:ln>
                <a:noFill/>
              </a:ln>
              <a:solidFill>
                <a:schemeClr val="tx1"/>
              </a:solidFill>
              <a:effectLst/>
              <a:uLnTx/>
              <a:uFillTx/>
              <a:latin typeface="Century Schoolbook" pitchFamily="18" charset="0"/>
              <a:sym typeface="Wingdings" pitchFamily="2" charset="2"/>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Arial" pitchFamily="34" charset="0"/>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sym typeface="Wingdings" pitchFamily="2" charset="2"/>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Arial" pitchFamily="34" charset="0"/>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sym typeface="Wingdings" pitchFamily="2" charset="2"/>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Arial" pitchFamily="34" charset="0"/>
              <a:buNone/>
              <a:tabLst/>
              <a:defRPr/>
            </a:pPr>
            <a:endParaRPr lang="en-US" sz="2700" dirty="0" smtClean="0">
              <a:sym typeface="Wingdings" pitchFamily="2" charset="2"/>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Arial" pitchFamily="34" charset="0"/>
              <a:buNone/>
              <a:tabLst/>
              <a:defRPr/>
            </a:pPr>
            <a:endParaRPr lang="en-US" sz="2700" dirty="0" smtClean="0">
              <a:sym typeface="Wingdings" pitchFamily="2" charset="2"/>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Arial" pitchFamily="34" charset="0"/>
              <a:buNone/>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sym typeface="Wingdings" pitchFamily="2" charset="2"/>
              </a:rPr>
              <a:t>In Progress :</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grpSp>
        <p:nvGrpSpPr>
          <p:cNvPr id="45" name="Group 44"/>
          <p:cNvGrpSpPr/>
          <p:nvPr/>
        </p:nvGrpSpPr>
        <p:grpSpPr>
          <a:xfrm>
            <a:off x="457200" y="2209800"/>
            <a:ext cx="5257800" cy="914400"/>
            <a:chOff x="990600" y="1371600"/>
            <a:chExt cx="5257800" cy="914400"/>
          </a:xfrm>
        </p:grpSpPr>
        <p:sp>
          <p:nvSpPr>
            <p:cNvPr id="25" name="Rectangle 24"/>
            <p:cNvSpPr/>
            <p:nvPr/>
          </p:nvSpPr>
          <p:spPr>
            <a:xfrm>
              <a:off x="990600" y="1371600"/>
              <a:ext cx="10668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ECOR</a:t>
              </a:r>
              <a:endParaRPr lang="en-US" dirty="0"/>
            </a:p>
          </p:txBody>
        </p:sp>
        <p:sp>
          <p:nvSpPr>
            <p:cNvPr id="26" name="Rectangle 25"/>
            <p:cNvSpPr/>
            <p:nvPr/>
          </p:nvSpPr>
          <p:spPr>
            <a:xfrm>
              <a:off x="1981200" y="1371600"/>
              <a:ext cx="10668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NER</a:t>
              </a:r>
              <a:endParaRPr lang="en-US" dirty="0"/>
            </a:p>
          </p:txBody>
        </p:sp>
        <p:sp>
          <p:nvSpPr>
            <p:cNvPr id="27" name="Rectangle 26"/>
            <p:cNvSpPr/>
            <p:nvPr/>
          </p:nvSpPr>
          <p:spPr>
            <a:xfrm>
              <a:off x="3048000" y="1371600"/>
              <a:ext cx="10668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NWR</a:t>
              </a:r>
              <a:endParaRPr lang="en-US" dirty="0"/>
            </a:p>
          </p:txBody>
        </p:sp>
        <p:sp>
          <p:nvSpPr>
            <p:cNvPr id="28" name="Rectangle 27"/>
            <p:cNvSpPr/>
            <p:nvPr/>
          </p:nvSpPr>
          <p:spPr>
            <a:xfrm>
              <a:off x="4114800" y="1371600"/>
              <a:ext cx="10668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ER</a:t>
              </a:r>
              <a:endParaRPr lang="en-US" dirty="0"/>
            </a:p>
          </p:txBody>
        </p:sp>
        <p:sp>
          <p:nvSpPr>
            <p:cNvPr id="29" name="Rectangle 28"/>
            <p:cNvSpPr/>
            <p:nvPr/>
          </p:nvSpPr>
          <p:spPr>
            <a:xfrm>
              <a:off x="5181600" y="1371600"/>
              <a:ext cx="10668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NR</a:t>
              </a:r>
              <a:endParaRPr lang="en-US" dirty="0"/>
            </a:p>
          </p:txBody>
        </p:sp>
      </p:grpSp>
      <p:sp>
        <p:nvSpPr>
          <p:cNvPr id="30" name="Rectangle 29"/>
          <p:cNvSpPr/>
          <p:nvPr/>
        </p:nvSpPr>
        <p:spPr>
          <a:xfrm>
            <a:off x="457200" y="4267200"/>
            <a:ext cx="7620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NFR</a:t>
            </a:r>
            <a:endParaRPr lang="en-US" dirty="0"/>
          </a:p>
        </p:txBody>
      </p:sp>
      <p:sp>
        <p:nvSpPr>
          <p:cNvPr id="31" name="Rectangle 30"/>
          <p:cNvSpPr/>
          <p:nvPr/>
        </p:nvSpPr>
        <p:spPr>
          <a:xfrm>
            <a:off x="1143000" y="4267200"/>
            <a:ext cx="7620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SER</a:t>
            </a:r>
            <a:endParaRPr lang="en-US" dirty="0"/>
          </a:p>
        </p:txBody>
      </p:sp>
      <p:sp>
        <p:nvSpPr>
          <p:cNvPr id="32" name="Rectangle 31"/>
          <p:cNvSpPr/>
          <p:nvPr/>
        </p:nvSpPr>
        <p:spPr>
          <a:xfrm>
            <a:off x="1905000" y="4267200"/>
            <a:ext cx="7620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ECR</a:t>
            </a:r>
            <a:endParaRPr lang="en-US" dirty="0"/>
          </a:p>
        </p:txBody>
      </p:sp>
      <p:sp>
        <p:nvSpPr>
          <p:cNvPr id="33" name="Rectangle 32"/>
          <p:cNvSpPr/>
          <p:nvPr/>
        </p:nvSpPr>
        <p:spPr>
          <a:xfrm>
            <a:off x="2667000" y="4267200"/>
            <a:ext cx="7620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SCER</a:t>
            </a:r>
            <a:endParaRPr lang="en-US" dirty="0"/>
          </a:p>
        </p:txBody>
      </p:sp>
      <p:sp>
        <p:nvSpPr>
          <p:cNvPr id="34" name="Rectangle 33"/>
          <p:cNvSpPr/>
          <p:nvPr/>
        </p:nvSpPr>
        <p:spPr>
          <a:xfrm>
            <a:off x="3429000" y="4267200"/>
            <a:ext cx="7620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WR</a:t>
            </a:r>
            <a:endParaRPr lang="en-US" dirty="0"/>
          </a:p>
        </p:txBody>
      </p:sp>
      <p:sp>
        <p:nvSpPr>
          <p:cNvPr id="35" name="Rectangle 34"/>
          <p:cNvSpPr/>
          <p:nvPr/>
        </p:nvSpPr>
        <p:spPr>
          <a:xfrm>
            <a:off x="4191000" y="4267200"/>
            <a:ext cx="7620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CR</a:t>
            </a:r>
            <a:endParaRPr lang="en-US" dirty="0"/>
          </a:p>
        </p:txBody>
      </p:sp>
      <p:sp>
        <p:nvSpPr>
          <p:cNvPr id="36" name="Rectangle 35"/>
          <p:cNvSpPr/>
          <p:nvPr/>
        </p:nvSpPr>
        <p:spPr>
          <a:xfrm>
            <a:off x="4953000" y="4267200"/>
            <a:ext cx="7620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SR</a:t>
            </a:r>
            <a:endParaRPr lang="en-US" dirty="0"/>
          </a:p>
        </p:txBody>
      </p:sp>
      <p:sp>
        <p:nvSpPr>
          <p:cNvPr id="37" name="Rectangle 36"/>
          <p:cNvSpPr/>
          <p:nvPr/>
        </p:nvSpPr>
        <p:spPr>
          <a:xfrm>
            <a:off x="5638800" y="4267200"/>
            <a:ext cx="7620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SWR</a:t>
            </a:r>
            <a:endParaRPr lang="en-US" dirty="0"/>
          </a:p>
        </p:txBody>
      </p:sp>
      <p:sp>
        <p:nvSpPr>
          <p:cNvPr id="38" name="Rectangle 37"/>
          <p:cNvSpPr/>
          <p:nvPr/>
        </p:nvSpPr>
        <p:spPr>
          <a:xfrm>
            <a:off x="6400800" y="4267200"/>
            <a:ext cx="7620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SCR</a:t>
            </a:r>
            <a:endParaRPr lang="en-US" dirty="0"/>
          </a:p>
        </p:txBody>
      </p:sp>
      <p:sp>
        <p:nvSpPr>
          <p:cNvPr id="39" name="Rectangle 38"/>
          <p:cNvSpPr/>
          <p:nvPr/>
        </p:nvSpPr>
        <p:spPr>
          <a:xfrm>
            <a:off x="7162800" y="4267200"/>
            <a:ext cx="7620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NCR</a:t>
            </a:r>
            <a:endParaRPr lang="en-US" dirty="0"/>
          </a:p>
        </p:txBody>
      </p:sp>
      <p:sp>
        <p:nvSpPr>
          <p:cNvPr id="40" name="Rectangle 39"/>
          <p:cNvSpPr/>
          <p:nvPr/>
        </p:nvSpPr>
        <p:spPr>
          <a:xfrm>
            <a:off x="7848600" y="4267200"/>
            <a:ext cx="7620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WCR</a:t>
            </a:r>
            <a:endParaRPr lang="en-US" dirty="0"/>
          </a:p>
        </p:txBody>
      </p:sp>
      <p:sp>
        <p:nvSpPr>
          <p:cNvPr id="41" name="TextBox 40"/>
          <p:cNvSpPr txBox="1"/>
          <p:nvPr/>
        </p:nvSpPr>
        <p:spPr>
          <a:xfrm>
            <a:off x="368326" y="5486400"/>
            <a:ext cx="9156674" cy="369332"/>
          </a:xfrm>
          <a:prstGeom prst="rect">
            <a:avLst/>
          </a:prstGeom>
          <a:noFill/>
        </p:spPr>
        <p:txBody>
          <a:bodyPr wrap="none" rtlCol="0">
            <a:spAutoFit/>
          </a:bodyPr>
          <a:lstStyle/>
          <a:p>
            <a:r>
              <a:rPr lang="en-US" b="1" dirty="0" smtClean="0">
                <a:latin typeface="Century Schoolbook" pitchFamily="18" charset="0"/>
              </a:rPr>
              <a:t>TARGET DATE OF EXTENSION OF IPAS TO ENTIRE IR  :     SEPT 2016      </a:t>
            </a:r>
            <a:endParaRPr lang="en-US" b="1" dirty="0">
              <a:latin typeface="Century Schoolbook"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2" cstate="print"/>
          <a:srcRect/>
          <a:stretch>
            <a:fillRect/>
          </a:stretch>
        </p:blipFill>
        <p:spPr bwMode="auto">
          <a:xfrm>
            <a:off x="4448175" y="3768725"/>
            <a:ext cx="4695825" cy="3089275"/>
          </a:xfrm>
          <a:prstGeom prst="rect">
            <a:avLst/>
          </a:prstGeom>
          <a:noFill/>
          <a:ln w="9525">
            <a:noFill/>
            <a:miter lim="800000"/>
            <a:headEnd/>
            <a:tailEnd/>
          </a:ln>
        </p:spPr>
      </p:pic>
      <p:sp>
        <p:nvSpPr>
          <p:cNvPr id="26627" name="TextBox 3"/>
          <p:cNvSpPr txBox="1">
            <a:spLocks noChangeArrowheads="1"/>
          </p:cNvSpPr>
          <p:nvPr/>
        </p:nvSpPr>
        <p:spPr bwMode="auto">
          <a:xfrm>
            <a:off x="2916238" y="2205038"/>
            <a:ext cx="3527425" cy="1187450"/>
          </a:xfrm>
          <a:prstGeom prst="rect">
            <a:avLst/>
          </a:prstGeom>
          <a:noFill/>
          <a:ln w="9525">
            <a:noFill/>
            <a:miter lim="800000"/>
            <a:headEnd/>
            <a:tailEnd/>
          </a:ln>
        </p:spPr>
        <p:txBody>
          <a:bodyPr>
            <a:spAutoFit/>
          </a:bodyPr>
          <a:lstStyle/>
          <a:p>
            <a:pPr algn="ctr">
              <a:lnSpc>
                <a:spcPct val="150000"/>
              </a:lnSpc>
            </a:pPr>
            <a:r>
              <a:rPr lang="en-US" altLang="en-US" sz="5400">
                <a:latin typeface="Georgia" pitchFamily="18" charset="0"/>
                <a:cs typeface="Arial" charset="0"/>
              </a:rPr>
              <a:t>Thank You</a:t>
            </a:r>
          </a:p>
        </p:txBody>
      </p:sp>
      <p:sp>
        <p:nvSpPr>
          <p:cNvPr id="2662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F5D5C56-F0A9-4D29-AFD5-EE038139129E}" type="slidenum">
              <a:rPr lang="en-IN" smtClean="0"/>
              <a:pPr/>
              <a:t>18</a:t>
            </a:fld>
            <a:endParaRPr lang="en-IN"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1"/>
          <p:cNvSpPr>
            <a:spLocks noGrp="1"/>
          </p:cNvSpPr>
          <p:nvPr>
            <p:ph type="sldNum" sz="quarter" idx="12"/>
          </p:nvPr>
        </p:nvSpPr>
        <p:spPr bwMode="auto">
          <a:noFill/>
          <a:ln>
            <a:miter lim="800000"/>
            <a:headEnd/>
            <a:tailEnd/>
          </a:ln>
        </p:spPr>
        <p:txBody>
          <a:bodyPr/>
          <a:lstStyle/>
          <a:p>
            <a:fld id="{8C560992-4318-4EBD-A11B-8190C6121A09}" type="slidenum">
              <a:rPr lang="en-IN" altLang="en-US" smtClean="0"/>
              <a:pPr/>
              <a:t>2</a:t>
            </a:fld>
            <a:endParaRPr lang="en-IN" altLang="en-US" smtClean="0"/>
          </a:p>
        </p:txBody>
      </p:sp>
      <p:sp>
        <p:nvSpPr>
          <p:cNvPr id="3" name="Title 4"/>
          <p:cNvSpPr txBox="1">
            <a:spLocks/>
          </p:cNvSpPr>
          <p:nvPr/>
        </p:nvSpPr>
        <p:spPr>
          <a:xfrm>
            <a:off x="457200" y="274638"/>
            <a:ext cx="8229600" cy="777875"/>
          </a:xfrm>
          <a:prstGeom prst="rect">
            <a:avLst/>
          </a:prstGeom>
        </p:spPr>
        <p:txBody>
          <a:bodyPr>
            <a:normAutofit/>
          </a:bodyPr>
          <a:lst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lgn="ctr">
              <a:defRPr/>
            </a:pPr>
            <a:endParaRPr lang="en-IN" sz="1800" b="1" dirty="0">
              <a:solidFill>
                <a:schemeClr val="tx1"/>
              </a:solidFill>
              <a:latin typeface="+mn-lt"/>
              <a:ea typeface="+mn-ea"/>
              <a:cs typeface="+mn-cs"/>
            </a:endParaRPr>
          </a:p>
        </p:txBody>
      </p:sp>
      <p:sp>
        <p:nvSpPr>
          <p:cNvPr id="14340" name="Subtitle 2"/>
          <p:cNvSpPr txBox="1">
            <a:spLocks/>
          </p:cNvSpPr>
          <p:nvPr/>
        </p:nvSpPr>
        <p:spPr bwMode="auto">
          <a:xfrm>
            <a:off x="381000" y="1447800"/>
            <a:ext cx="82296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639763" indent="-246063">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indent="-246063">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187450" indent="-20955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1462088" indent="-20955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1919288" indent="-20955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376488" indent="-20955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2833688" indent="-20955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290888" indent="-20955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marL="0" indent="0">
              <a:buNone/>
              <a:defRPr/>
            </a:pPr>
            <a:endParaRPr lang="en-IN" sz="2000" i="1" dirty="0">
              <a:latin typeface="Century Schoolbook" pitchFamily="18" charset="0"/>
            </a:endParaRPr>
          </a:p>
        </p:txBody>
      </p:sp>
      <p:sp>
        <p:nvSpPr>
          <p:cNvPr id="7" name="TextBox 6"/>
          <p:cNvSpPr txBox="1"/>
          <p:nvPr/>
        </p:nvSpPr>
        <p:spPr>
          <a:xfrm>
            <a:off x="457200" y="228600"/>
            <a:ext cx="8153400" cy="553998"/>
          </a:xfrm>
          <a:prstGeom prst="rect">
            <a:avLst/>
          </a:prstGeom>
          <a:noFill/>
        </p:spPr>
        <p:txBody>
          <a:bodyPr wrap="square" rtlCol="0">
            <a:spAutoFit/>
          </a:bodyPr>
          <a:lstStyle/>
          <a:p>
            <a:r>
              <a:rPr lang="en-US" sz="3000" b="1" dirty="0" smtClean="0">
                <a:latin typeface="Century Schoolbook" pitchFamily="18" charset="0"/>
              </a:rPr>
              <a:t>ACCOUNTING REFORMS INITIATIVES</a:t>
            </a:r>
            <a:endParaRPr lang="en-US" sz="3000" b="1" dirty="0">
              <a:latin typeface="Century Schoolbook" pitchFamily="18" charset="0"/>
            </a:endParaRPr>
          </a:p>
        </p:txBody>
      </p:sp>
      <p:sp>
        <p:nvSpPr>
          <p:cNvPr id="8" name="Rectangle 7"/>
          <p:cNvSpPr/>
          <p:nvPr/>
        </p:nvSpPr>
        <p:spPr>
          <a:xfrm>
            <a:off x="1981200" y="1600200"/>
            <a:ext cx="50292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b="1" dirty="0" smtClean="0">
                <a:latin typeface="Century Schoolbook" pitchFamily="18" charset="0"/>
              </a:rPr>
              <a:t>Performance Costing and Outcome Budgeting</a:t>
            </a:r>
            <a:endParaRPr lang="en-US" sz="2400" b="1" dirty="0">
              <a:latin typeface="Century Schoolbook" pitchFamily="18" charset="0"/>
            </a:endParaRPr>
          </a:p>
        </p:txBody>
      </p:sp>
      <p:sp>
        <p:nvSpPr>
          <p:cNvPr id="9" name="Rectangle 8"/>
          <p:cNvSpPr/>
          <p:nvPr/>
        </p:nvSpPr>
        <p:spPr>
          <a:xfrm>
            <a:off x="2057400" y="4495800"/>
            <a:ext cx="50292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b="1" dirty="0" smtClean="0"/>
              <a:t>IT Reforms  Centralized IPAS in Indian Railways</a:t>
            </a:r>
            <a:endParaRPr lang="en-US" sz="2400" b="1" dirty="0"/>
          </a:p>
        </p:txBody>
      </p:sp>
      <p:sp>
        <p:nvSpPr>
          <p:cNvPr id="10" name="Rectangle 9"/>
          <p:cNvSpPr/>
          <p:nvPr/>
        </p:nvSpPr>
        <p:spPr>
          <a:xfrm>
            <a:off x="1981200" y="3048000"/>
            <a:ext cx="50292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b="1" dirty="0" smtClean="0">
                <a:latin typeface="Century Schoolbook" pitchFamily="18" charset="0"/>
              </a:rPr>
              <a:t>Introduction of Accrual Accounting</a:t>
            </a:r>
            <a:endParaRPr lang="en-US" sz="2400" b="1" dirty="0">
              <a:latin typeface="Century Schoolboo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1"/>
          <p:cNvSpPr>
            <a:spLocks noGrp="1"/>
          </p:cNvSpPr>
          <p:nvPr>
            <p:ph type="sldNum" sz="quarter" idx="12"/>
          </p:nvPr>
        </p:nvSpPr>
        <p:spPr bwMode="auto">
          <a:noFill/>
          <a:ln>
            <a:miter lim="800000"/>
            <a:headEnd/>
            <a:tailEnd/>
          </a:ln>
        </p:spPr>
        <p:txBody>
          <a:bodyPr/>
          <a:lstStyle/>
          <a:p>
            <a:fld id="{8C560992-4318-4EBD-A11B-8190C6121A09}" type="slidenum">
              <a:rPr lang="en-IN" altLang="en-US" smtClean="0"/>
              <a:pPr/>
              <a:t>3</a:t>
            </a:fld>
            <a:endParaRPr lang="en-IN" altLang="en-US" smtClean="0"/>
          </a:p>
        </p:txBody>
      </p:sp>
      <p:sp>
        <p:nvSpPr>
          <p:cNvPr id="3" name="Title 4"/>
          <p:cNvSpPr txBox="1">
            <a:spLocks/>
          </p:cNvSpPr>
          <p:nvPr/>
        </p:nvSpPr>
        <p:spPr>
          <a:xfrm>
            <a:off x="457200" y="274638"/>
            <a:ext cx="8229600" cy="777875"/>
          </a:xfrm>
          <a:prstGeom prst="rect">
            <a:avLst/>
          </a:prstGeom>
        </p:spPr>
        <p:txBody>
          <a:bodyPr>
            <a:normAutofit/>
          </a:bodyPr>
          <a:lst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lgn="ctr">
              <a:defRPr/>
            </a:pPr>
            <a:endParaRPr lang="en-IN" sz="1800" b="1" dirty="0">
              <a:solidFill>
                <a:schemeClr val="tx1"/>
              </a:solidFill>
              <a:latin typeface="+mn-lt"/>
              <a:ea typeface="+mn-ea"/>
              <a:cs typeface="+mn-cs"/>
            </a:endParaRPr>
          </a:p>
        </p:txBody>
      </p:sp>
      <p:sp>
        <p:nvSpPr>
          <p:cNvPr id="14340" name="Subtitle 2"/>
          <p:cNvSpPr txBox="1">
            <a:spLocks/>
          </p:cNvSpPr>
          <p:nvPr/>
        </p:nvSpPr>
        <p:spPr bwMode="auto">
          <a:xfrm>
            <a:off x="381000" y="1447800"/>
            <a:ext cx="82296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639763" indent="-246063">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indent="-246063">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187450" indent="-20955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1462088" indent="-20955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1919288" indent="-20955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376488" indent="-20955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2833688" indent="-20955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290888" indent="-20955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marL="0" indent="0">
              <a:buNone/>
              <a:defRPr/>
            </a:pPr>
            <a:r>
              <a:rPr lang="en-US" sz="2000" dirty="0" smtClean="0">
                <a:latin typeface="Century Schoolbook" pitchFamily="18" charset="0"/>
              </a:rPr>
              <a:t>The Hon’ble Minister of Railways in the Budget speech Rail Budget 2015-16 stated as under:</a:t>
            </a:r>
          </a:p>
          <a:p>
            <a:pPr marL="0" indent="0">
              <a:buNone/>
              <a:defRPr/>
            </a:pPr>
            <a:endParaRPr lang="en-US" sz="2000" dirty="0" smtClean="0">
              <a:latin typeface="Century Schoolbook" pitchFamily="18" charset="0"/>
            </a:endParaRPr>
          </a:p>
          <a:p>
            <a:pPr marL="0" indent="0" algn="just">
              <a:buFont typeface="Wingdings 2" pitchFamily="18" charset="2"/>
              <a:buNone/>
              <a:defRPr/>
            </a:pPr>
            <a:r>
              <a:rPr lang="en-US" sz="2000" b="1" i="1" dirty="0" smtClean="0">
                <a:latin typeface="Century Schoolbook" pitchFamily="18" charset="0"/>
              </a:rPr>
              <a:t>“We have limited resources and thus must ensure that all public expenditure results in an optimal outcome. We, therefore, intend to set up a working group to modify the present system of accounting, to ensure tracking of expenditure to desired outcomes. The data on costing would be available online including costs incurred on constructing, augmenting, maintaining and operating railway lines. This would also help in undertaking post asset commissioning evaluation studies.”  </a:t>
            </a:r>
            <a:endParaRPr lang="en-IN" sz="2000" i="1" dirty="0">
              <a:latin typeface="Century Schoolbook" pitchFamily="18" charset="0"/>
            </a:endParaRPr>
          </a:p>
        </p:txBody>
      </p:sp>
      <p:sp>
        <p:nvSpPr>
          <p:cNvPr id="6" name="TextBox 5"/>
          <p:cNvSpPr txBox="1"/>
          <p:nvPr/>
        </p:nvSpPr>
        <p:spPr>
          <a:xfrm>
            <a:off x="304800" y="326648"/>
            <a:ext cx="8382000" cy="1015663"/>
          </a:xfrm>
          <a:prstGeom prst="rect">
            <a:avLst/>
          </a:prstGeom>
          <a:noFill/>
        </p:spPr>
        <p:txBody>
          <a:bodyPr wrap="square" rtlCol="0">
            <a:spAutoFit/>
          </a:bodyPr>
          <a:lstStyle/>
          <a:p>
            <a:r>
              <a:rPr lang="en-US" sz="3000" b="1" dirty="0" smtClean="0">
                <a:latin typeface="Century Schoolbook" pitchFamily="18" charset="0"/>
              </a:rPr>
              <a:t>BUDGET ANNOUNCEMENT RAIL BUDGET 2015-16</a:t>
            </a:r>
            <a:endParaRPr lang="en-US" sz="3000" b="1" dirty="0">
              <a:latin typeface="Century Schoolbook"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676400"/>
            <a:ext cx="7848600" cy="2554545"/>
          </a:xfrm>
          <a:prstGeom prst="rect">
            <a:avLst/>
          </a:prstGeom>
        </p:spPr>
        <p:txBody>
          <a:bodyPr wrap="square">
            <a:spAutoFit/>
          </a:bodyPr>
          <a:lstStyle/>
          <a:p>
            <a:pPr algn="just">
              <a:defRPr/>
            </a:pPr>
            <a:r>
              <a:rPr lang="en-US" sz="2000" dirty="0" smtClean="0">
                <a:latin typeface="Century Schoolbook" pitchFamily="18" charset="0"/>
              </a:rPr>
              <a:t>In pursuance of the above objectives, a preliminary study of the existing Financial Accounting, Costing, Budgeting, IT and other related systems at various field units of Northern Railway located in and around Delhi  has been done and  a draft concept paper has been submitted  by ICAI ARF. The  concept  paper is being refined  based on suggestions of Advisory body and working group. </a:t>
            </a:r>
            <a:r>
              <a:rPr lang="en-US" sz="2000" b="1" dirty="0" smtClean="0">
                <a:latin typeface="Century Schoolbook" pitchFamily="18" charset="0"/>
              </a:rPr>
              <a:t>Designing of proposed system is in progress.</a:t>
            </a:r>
          </a:p>
        </p:txBody>
      </p:sp>
      <p:sp>
        <p:nvSpPr>
          <p:cNvPr id="3" name="TextBox 2"/>
          <p:cNvSpPr txBox="1"/>
          <p:nvPr/>
        </p:nvSpPr>
        <p:spPr>
          <a:xfrm>
            <a:off x="304800" y="326648"/>
            <a:ext cx="8382000" cy="1015663"/>
          </a:xfrm>
          <a:prstGeom prst="rect">
            <a:avLst/>
          </a:prstGeom>
          <a:noFill/>
        </p:spPr>
        <p:txBody>
          <a:bodyPr wrap="square" rtlCol="0">
            <a:spAutoFit/>
          </a:bodyPr>
          <a:lstStyle/>
          <a:p>
            <a:r>
              <a:rPr lang="en-US" sz="3000" b="1" dirty="0" smtClean="0">
                <a:latin typeface="Century Schoolbook" pitchFamily="18" charset="0"/>
              </a:rPr>
              <a:t>BUDGET ANNOUNCEMENT RAIL BUDGET 2015-16 (Contd.)</a:t>
            </a:r>
            <a:endParaRPr lang="en-US" sz="3000" b="1" dirty="0">
              <a:latin typeface="Century Schoolbook"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400" cy="4525963"/>
          </a:xfrm>
        </p:spPr>
        <p:txBody>
          <a:bodyPr>
            <a:noAutofit/>
          </a:bodyPr>
          <a:lstStyle/>
          <a:p>
            <a:pPr>
              <a:buFont typeface="Wingdings" pitchFamily="2" charset="2"/>
              <a:buChar char="q"/>
            </a:pPr>
            <a:r>
              <a:rPr lang="en-US" sz="1800" dirty="0" smtClean="0">
                <a:latin typeface="Century Schoolbook" pitchFamily="18" charset="0"/>
              </a:rPr>
              <a:t>Pilot  study on accrual accounting in progress at Ajmer Division and Ajmer Workshop.</a:t>
            </a:r>
          </a:p>
          <a:p>
            <a:pPr>
              <a:buNone/>
            </a:pPr>
            <a:endParaRPr lang="en-US" sz="800" dirty="0" smtClean="0">
              <a:latin typeface="Century Schoolbook" pitchFamily="18" charset="0"/>
            </a:endParaRPr>
          </a:p>
          <a:p>
            <a:pPr>
              <a:buFont typeface="Wingdings" pitchFamily="2" charset="2"/>
              <a:buChar char="q"/>
            </a:pPr>
            <a:r>
              <a:rPr lang="en-US" sz="1800" dirty="0" smtClean="0">
                <a:latin typeface="Century Schoolbook" pitchFamily="18" charset="0"/>
              </a:rPr>
              <a:t>Pilot study on accrual accounting &amp; management accounting at RCF, </a:t>
            </a:r>
            <a:r>
              <a:rPr lang="en-US" sz="1800" dirty="0" err="1" smtClean="0">
                <a:latin typeface="Century Schoolbook" pitchFamily="18" charset="0"/>
              </a:rPr>
              <a:t>Kapurthala</a:t>
            </a:r>
            <a:r>
              <a:rPr lang="en-US" sz="1800" dirty="0" smtClean="0">
                <a:latin typeface="Century Schoolbook" pitchFamily="18" charset="0"/>
              </a:rPr>
              <a:t>, to commence shortly.</a:t>
            </a:r>
          </a:p>
          <a:p>
            <a:pPr>
              <a:buFont typeface="Wingdings" pitchFamily="2" charset="2"/>
              <a:buChar char="q"/>
            </a:pPr>
            <a:endParaRPr lang="en-US" sz="1100" dirty="0" smtClean="0">
              <a:latin typeface="Century Schoolbook" pitchFamily="18" charset="0"/>
            </a:endParaRPr>
          </a:p>
          <a:p>
            <a:pPr>
              <a:buFont typeface="Wingdings" pitchFamily="2" charset="2"/>
              <a:buChar char="q"/>
            </a:pPr>
            <a:r>
              <a:rPr lang="en-US" sz="1800" dirty="0" smtClean="0">
                <a:latin typeface="Century Schoolbook" pitchFamily="18" charset="0"/>
              </a:rPr>
              <a:t>Preliminary  study  on accrual accounting plan at NWR  is over.</a:t>
            </a:r>
          </a:p>
          <a:p>
            <a:pPr>
              <a:buFont typeface="Wingdings" pitchFamily="2" charset="2"/>
              <a:buChar char="q"/>
            </a:pPr>
            <a:endParaRPr lang="en-US" sz="1600" dirty="0" smtClean="0">
              <a:latin typeface="Century Schoolbook" pitchFamily="18" charset="0"/>
            </a:endParaRPr>
          </a:p>
          <a:p>
            <a:pPr>
              <a:buFont typeface="Wingdings" pitchFamily="2" charset="2"/>
              <a:buChar char="q"/>
            </a:pPr>
            <a:r>
              <a:rPr lang="en-US" sz="1800" dirty="0" smtClean="0">
                <a:latin typeface="Century Schoolbook" pitchFamily="18" charset="0"/>
              </a:rPr>
              <a:t>Pilot study  at Jaipur Division and NWR HQ to be taken up shortly to facilitate  compilation of accrual accounting manual for all India roll out  of accrual accounting.</a:t>
            </a:r>
          </a:p>
          <a:p>
            <a:pPr>
              <a:buFont typeface="Wingdings" pitchFamily="2" charset="2"/>
              <a:buChar char="q"/>
            </a:pPr>
            <a:endParaRPr lang="en-US" sz="1050" dirty="0" smtClean="0">
              <a:latin typeface="Century Schoolbook" pitchFamily="18" charset="0"/>
            </a:endParaRPr>
          </a:p>
          <a:p>
            <a:pPr>
              <a:buFont typeface="Wingdings" pitchFamily="2" charset="2"/>
              <a:buChar char="q"/>
            </a:pPr>
            <a:r>
              <a:rPr lang="en-US" sz="1800" dirty="0" smtClean="0">
                <a:latin typeface="Century Schoolbook" pitchFamily="18" charset="0"/>
              </a:rPr>
              <a:t>Capacity building and training of officials at C-TARA and NAIR in progress.</a:t>
            </a:r>
          </a:p>
          <a:p>
            <a:pPr>
              <a:buFont typeface="Wingdings" pitchFamily="2" charset="2"/>
              <a:buChar char="q"/>
            </a:pPr>
            <a:endParaRPr lang="en-US" sz="1050" dirty="0" smtClean="0">
              <a:latin typeface="Century Schoolbook" pitchFamily="18" charset="0"/>
            </a:endParaRPr>
          </a:p>
          <a:p>
            <a:pPr>
              <a:buFont typeface="Wingdings" pitchFamily="2" charset="2"/>
              <a:buChar char="q"/>
            </a:pPr>
            <a:r>
              <a:rPr lang="en-US" sz="1800" dirty="0" smtClean="0">
                <a:latin typeface="Century Schoolbook" pitchFamily="18" charset="0"/>
              </a:rPr>
              <a:t>Reconstruction of fixed asset register  is in progress in all India Railway units.</a:t>
            </a:r>
          </a:p>
          <a:p>
            <a:pPr>
              <a:buFont typeface="Wingdings" pitchFamily="2" charset="2"/>
              <a:buChar char="q"/>
            </a:pPr>
            <a:endParaRPr lang="en-US" sz="100" dirty="0" smtClean="0">
              <a:latin typeface="Century Schoolbook" pitchFamily="18" charset="0"/>
            </a:endParaRPr>
          </a:p>
          <a:p>
            <a:pPr>
              <a:buFont typeface="Wingdings" pitchFamily="2" charset="2"/>
              <a:buChar char="q"/>
            </a:pPr>
            <a:r>
              <a:rPr lang="en-US" sz="1800" dirty="0" smtClean="0">
                <a:latin typeface="Century Schoolbook" pitchFamily="18" charset="0"/>
              </a:rPr>
              <a:t>Nodal officers in Zonal Railways nominated and core  team are being formed. </a:t>
            </a:r>
          </a:p>
          <a:p>
            <a:endParaRPr lang="en-US" sz="1800" dirty="0"/>
          </a:p>
        </p:txBody>
      </p:sp>
      <p:sp>
        <p:nvSpPr>
          <p:cNvPr id="4" name="Title 3"/>
          <p:cNvSpPr txBox="1">
            <a:spLocks noGrp="1"/>
          </p:cNvSpPr>
          <p:nvPr>
            <p:ph type="title"/>
          </p:nvPr>
        </p:nvSpPr>
        <p:spPr>
          <a:xfrm>
            <a:off x="228600" y="228600"/>
            <a:ext cx="8686800" cy="1015663"/>
          </a:xfrm>
          <a:prstGeom prst="rect">
            <a:avLst/>
          </a:prstGeom>
          <a:noFill/>
        </p:spPr>
        <p:txBody>
          <a:bodyPr wrap="square" rtlCol="0">
            <a:spAutoFit/>
          </a:bodyPr>
          <a:lstStyle/>
          <a:p>
            <a:r>
              <a:rPr lang="en-US" sz="3000" dirty="0" smtClean="0">
                <a:solidFill>
                  <a:schemeClr val="tx1"/>
                </a:solidFill>
                <a:effectLst/>
                <a:latin typeface="Century Schoolbook" pitchFamily="18" charset="0"/>
                <a:ea typeface="+mn-ea"/>
                <a:cs typeface="+mn-cs"/>
              </a:rPr>
              <a:t>STATUS OF ACCRUAL ACCOUNTING PROJECT</a:t>
            </a:r>
            <a:endParaRPr lang="en-US" sz="3000" dirty="0">
              <a:solidFill>
                <a:schemeClr val="tx1"/>
              </a:solidFill>
              <a:effectLst/>
              <a:latin typeface="Century Schoolbook"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76200"/>
            <a:ext cx="8229600" cy="1143000"/>
          </a:xfrm>
        </p:spPr>
        <p:txBody>
          <a:bodyPr>
            <a:normAutofit/>
          </a:bodyPr>
          <a:lstStyle/>
          <a:p>
            <a:pPr eaLnBrk="1" fontAlgn="auto" hangingPunct="1">
              <a:spcAft>
                <a:spcPts val="0"/>
              </a:spcAft>
              <a:defRPr/>
            </a:pPr>
            <a:r>
              <a:rPr lang="en-US" sz="3000" b="1" dirty="0" smtClean="0">
                <a:solidFill>
                  <a:schemeClr val="tx1"/>
                </a:solidFill>
                <a:effectLst/>
                <a:latin typeface="Century Schoolbook" pitchFamily="18" charset="0"/>
              </a:rPr>
              <a:t>SENSITIZATION OF INDIAN RAILWAYS OFFICIALS</a:t>
            </a:r>
          </a:p>
        </p:txBody>
      </p:sp>
      <p:sp>
        <p:nvSpPr>
          <p:cNvPr id="5" name="Content Placeholder 2"/>
          <p:cNvSpPr>
            <a:spLocks noGrp="1"/>
          </p:cNvSpPr>
          <p:nvPr>
            <p:ph sz="quarter" idx="1"/>
          </p:nvPr>
        </p:nvSpPr>
        <p:spPr>
          <a:xfrm>
            <a:off x="304800" y="1374775"/>
            <a:ext cx="8258175" cy="4873625"/>
          </a:xfrm>
        </p:spPr>
        <p:txBody>
          <a:bodyPr>
            <a:normAutofit/>
          </a:bodyPr>
          <a:lstStyle/>
          <a:p>
            <a:pPr algn="just" eaLnBrk="1" hangingPunct="1">
              <a:buFont typeface="Wingdings" pitchFamily="2" charset="2"/>
              <a:buChar char="q"/>
            </a:pPr>
            <a:r>
              <a:rPr lang="en-US" sz="2600" dirty="0" smtClean="0">
                <a:latin typeface="Century Schoolbook" pitchFamily="18" charset="0"/>
              </a:rPr>
              <a:t>After finalization of the Fixed Assets Register Formats, ICAI-ARF team conducted Workshops/Training several sessions for the sensitization of IR officials of Ajmer Division and Ajmer Workshop on Accounting Reforms and Compiling Fixed Assets Register;</a:t>
            </a:r>
          </a:p>
          <a:p>
            <a:pPr algn="just" eaLnBrk="1" hangingPunct="1">
              <a:buFont typeface="Wingdings" pitchFamily="2" charset="2"/>
              <a:buChar char="q"/>
            </a:pPr>
            <a:r>
              <a:rPr lang="en-US" sz="2600" dirty="0" smtClean="0">
                <a:latin typeface="Century Schoolbook" pitchFamily="18" charset="0"/>
              </a:rPr>
              <a:t>Apart from these training sessions, IR officials also trained by ICAI-ARF team at site office itself as and when required.</a:t>
            </a:r>
          </a:p>
          <a:p>
            <a:pPr eaLnBrk="1" hangingPunct="1">
              <a:buFont typeface="Arial" charset="0"/>
              <a:buNone/>
            </a:pPr>
            <a:endParaRPr lang="en-US" dirty="0" smtClean="0">
              <a:latin typeface="Century Schoolbook" pitchFamily="18" charset="0"/>
            </a:endParaRPr>
          </a:p>
        </p:txBody>
      </p:sp>
      <p:pic>
        <p:nvPicPr>
          <p:cNvPr id="6" name="Picture 5" descr="C:\Users\Administrator\Desktop\PPT images\sensitizati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86438" y="4953000"/>
            <a:ext cx="3357562"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304800"/>
            <a:ext cx="8229600" cy="939800"/>
          </a:xfrm>
        </p:spPr>
        <p:txBody>
          <a:bodyPr>
            <a:noAutofit/>
          </a:bodyPr>
          <a:lstStyle/>
          <a:p>
            <a:pPr eaLnBrk="1" fontAlgn="auto" hangingPunct="1">
              <a:spcAft>
                <a:spcPts val="0"/>
              </a:spcAft>
              <a:defRPr/>
            </a:pPr>
            <a:r>
              <a:rPr lang="en-IN" sz="3000" b="1" dirty="0" smtClean="0">
                <a:solidFill>
                  <a:schemeClr val="tx1"/>
                </a:solidFill>
                <a:effectLst/>
                <a:latin typeface="Century Schoolbook" pitchFamily="18" charset="0"/>
              </a:rPr>
              <a:t>FIXED ASSETS REGISTER (FAR) – CHALLENGES</a:t>
            </a:r>
            <a:r>
              <a:rPr lang="en-IN" sz="2600" b="1" dirty="0" smtClean="0">
                <a:solidFill>
                  <a:schemeClr val="tx1"/>
                </a:solidFill>
                <a:effectLst/>
                <a:latin typeface="Century Schoolbook" pitchFamily="18" charset="0"/>
              </a:rPr>
              <a:t/>
            </a:r>
            <a:br>
              <a:rPr lang="en-IN" sz="2600" b="1" dirty="0" smtClean="0">
                <a:solidFill>
                  <a:schemeClr val="tx1"/>
                </a:solidFill>
                <a:effectLst/>
                <a:latin typeface="Century Schoolbook" pitchFamily="18" charset="0"/>
              </a:rPr>
            </a:br>
            <a:endParaRPr lang="en-IN" sz="2600" b="1" dirty="0" smtClean="0">
              <a:solidFill>
                <a:schemeClr val="tx1"/>
              </a:solidFill>
              <a:effectLst/>
              <a:latin typeface="Century Schoolbook" pitchFamily="18" charset="0"/>
            </a:endParaRPr>
          </a:p>
        </p:txBody>
      </p:sp>
      <p:sp>
        <p:nvSpPr>
          <p:cNvPr id="5" name="Content Placeholder 1"/>
          <p:cNvSpPr>
            <a:spLocks noGrp="1"/>
          </p:cNvSpPr>
          <p:nvPr>
            <p:ph sz="quarter" idx="1"/>
          </p:nvPr>
        </p:nvSpPr>
        <p:spPr>
          <a:xfrm>
            <a:off x="304800" y="990600"/>
            <a:ext cx="8501063" cy="5181600"/>
          </a:xfrm>
        </p:spPr>
        <p:txBody>
          <a:bodyPr>
            <a:noAutofit/>
          </a:bodyPr>
          <a:lstStyle/>
          <a:p>
            <a:pPr marL="87313" indent="0" algn="just" eaLnBrk="1" fontAlgn="auto" hangingPunct="1">
              <a:spcAft>
                <a:spcPts val="0"/>
              </a:spcAft>
              <a:buFont typeface="Wingdings 3" pitchFamily="18" charset="2"/>
              <a:buNone/>
              <a:defRPr/>
            </a:pPr>
            <a:endParaRPr lang="en-IN" sz="2000" dirty="0" smtClean="0">
              <a:latin typeface="Century Schoolbook" pitchFamily="18" charset="0"/>
            </a:endParaRPr>
          </a:p>
          <a:p>
            <a:pPr marL="87313" indent="0" algn="just" eaLnBrk="1" fontAlgn="auto" hangingPunct="1">
              <a:spcAft>
                <a:spcPts val="0"/>
              </a:spcAft>
              <a:buFont typeface="Wingdings 3" pitchFamily="18" charset="2"/>
              <a:buNone/>
              <a:defRPr/>
            </a:pPr>
            <a:r>
              <a:rPr lang="en-IN" sz="2000" dirty="0">
                <a:latin typeface="Century Schoolbook" pitchFamily="18" charset="0"/>
              </a:rPr>
              <a:t>Subsequently, ICAI-ARF received the information from all the departments.  However, the following issues were observed in the information  received:</a:t>
            </a:r>
          </a:p>
          <a:p>
            <a:pPr marL="87313" indent="0" algn="just" eaLnBrk="1" fontAlgn="auto" hangingPunct="1">
              <a:spcAft>
                <a:spcPts val="0"/>
              </a:spcAft>
              <a:buFont typeface="Wingdings 3" pitchFamily="18" charset="2"/>
              <a:buNone/>
              <a:defRPr/>
            </a:pPr>
            <a:endParaRPr lang="en-IN" sz="1200" dirty="0">
              <a:latin typeface="Century Schoolbook" pitchFamily="18" charset="0"/>
            </a:endParaRPr>
          </a:p>
          <a:p>
            <a:pPr marL="274320" indent="-274320" algn="just">
              <a:buFont typeface="Wingdings" pitchFamily="2" charset="2"/>
              <a:buChar char="q"/>
              <a:defRPr/>
            </a:pPr>
            <a:r>
              <a:rPr lang="en-IN" sz="2000" dirty="0" smtClean="0">
                <a:latin typeface="Century Schoolbook" pitchFamily="18" charset="0"/>
              </a:rPr>
              <a:t>Concept Paper on Depreciation Policy submitted and accepted except Tracks and its components;</a:t>
            </a:r>
            <a:endParaRPr lang="en-IN" sz="2000" dirty="0">
              <a:latin typeface="Century Schoolbook" pitchFamily="18" charset="0"/>
            </a:endParaRPr>
          </a:p>
          <a:p>
            <a:pPr marL="274320" indent="-274320" algn="just">
              <a:buFont typeface="Wingdings" pitchFamily="2" charset="2"/>
              <a:buChar char="q"/>
              <a:defRPr/>
            </a:pPr>
            <a:endParaRPr lang="en-IN" sz="2000" dirty="0">
              <a:latin typeface="Century Schoolbook" pitchFamily="18" charset="0"/>
            </a:endParaRPr>
          </a:p>
          <a:p>
            <a:pPr marL="274320" indent="-274320" algn="just">
              <a:buFont typeface="Wingdings" pitchFamily="2" charset="2"/>
              <a:buChar char="q"/>
              <a:defRPr/>
            </a:pPr>
            <a:r>
              <a:rPr lang="en-IN" sz="2000" dirty="0">
                <a:latin typeface="Century Schoolbook" pitchFamily="18" charset="0"/>
              </a:rPr>
              <a:t>No Codal life prescribed for several Assets;</a:t>
            </a:r>
          </a:p>
          <a:p>
            <a:pPr marL="274320" indent="-274320" algn="just">
              <a:buFont typeface="Wingdings" pitchFamily="2" charset="2"/>
              <a:buChar char="q"/>
              <a:defRPr/>
            </a:pPr>
            <a:endParaRPr lang="en-IN" sz="2000" dirty="0">
              <a:latin typeface="Century Schoolbook" pitchFamily="18" charset="0"/>
            </a:endParaRPr>
          </a:p>
          <a:p>
            <a:pPr marL="274320" indent="-274320" algn="just">
              <a:buFont typeface="Wingdings" pitchFamily="2" charset="2"/>
              <a:buChar char="q"/>
              <a:defRPr/>
            </a:pPr>
            <a:r>
              <a:rPr lang="en-IN" sz="2000" dirty="0">
                <a:latin typeface="Century Schoolbook" pitchFamily="18" charset="0"/>
              </a:rPr>
              <a:t>Non availability of Cost;</a:t>
            </a:r>
          </a:p>
          <a:p>
            <a:pPr marL="274320" indent="-274320" algn="just">
              <a:buFont typeface="Wingdings" pitchFamily="2" charset="2"/>
              <a:buChar char="q"/>
              <a:defRPr/>
            </a:pPr>
            <a:endParaRPr lang="en-IN" sz="1100" dirty="0">
              <a:latin typeface="Century Schoolbook" pitchFamily="18" charset="0"/>
            </a:endParaRPr>
          </a:p>
          <a:p>
            <a:pPr marL="274320" indent="-274320" algn="just">
              <a:buFont typeface="Wingdings" pitchFamily="2" charset="2"/>
              <a:buChar char="q"/>
              <a:defRPr/>
            </a:pPr>
            <a:r>
              <a:rPr lang="en-IN" sz="2000" dirty="0">
                <a:latin typeface="Century Schoolbook" pitchFamily="18" charset="0"/>
              </a:rPr>
              <a:t>Aggregation of Assets;</a:t>
            </a:r>
          </a:p>
          <a:p>
            <a:pPr marL="274320" indent="-274320" algn="just" eaLnBrk="1" fontAlgn="auto" hangingPunct="1">
              <a:spcAft>
                <a:spcPts val="0"/>
              </a:spcAft>
              <a:buFont typeface="Arial" charset="0"/>
              <a:buNone/>
              <a:defRPr/>
            </a:pPr>
            <a:endParaRPr lang="en-IN" sz="1100" dirty="0">
              <a:latin typeface="Century Schoolbook" pitchFamily="18" charset="0"/>
            </a:endParaRPr>
          </a:p>
          <a:p>
            <a:pPr marL="274320" indent="-274320" algn="just" eaLnBrk="1" fontAlgn="auto" hangingPunct="1">
              <a:spcAft>
                <a:spcPts val="0"/>
              </a:spcAft>
              <a:buFont typeface="Wingdings" pitchFamily="2" charset="2"/>
              <a:buChar char="q"/>
              <a:defRPr/>
            </a:pPr>
            <a:r>
              <a:rPr lang="en-IN" sz="2000" dirty="0">
                <a:latin typeface="Century Schoolbook" pitchFamily="18" charset="0"/>
              </a:rPr>
              <a:t>Non availability of Date/Year of acquisition;</a:t>
            </a:r>
          </a:p>
          <a:p>
            <a:pPr marL="274320" indent="-274320" algn="just" eaLnBrk="1" fontAlgn="auto" hangingPunct="1">
              <a:spcAft>
                <a:spcPts val="0"/>
              </a:spcAft>
              <a:buNone/>
              <a:defRPr/>
            </a:pPr>
            <a:endParaRPr lang="en-IN" sz="1800" dirty="0">
              <a:latin typeface="Century Schoolbook" pitchFamily="18" charset="0"/>
            </a:endParaRPr>
          </a:p>
          <a:p>
            <a:pPr marL="274320" indent="-274320" algn="just" eaLnBrk="1" fontAlgn="auto" hangingPunct="1">
              <a:spcAft>
                <a:spcPts val="0"/>
              </a:spcAft>
              <a:buFont typeface="Wingdings" pitchFamily="2" charset="2"/>
              <a:buChar char="q"/>
              <a:defRPr/>
            </a:pPr>
            <a:r>
              <a:rPr lang="en-IN" sz="2000" dirty="0">
                <a:latin typeface="Century Schoolbook" pitchFamily="18" charset="0"/>
              </a:rPr>
              <a:t>Information was not furnished properly;</a:t>
            </a:r>
          </a:p>
          <a:p>
            <a:pPr marL="274320" indent="-274320" algn="just" eaLnBrk="1" fontAlgn="auto" hangingPunct="1">
              <a:spcAft>
                <a:spcPts val="0"/>
              </a:spcAft>
              <a:buFont typeface="Wingdings" pitchFamily="2" charset="2"/>
              <a:buChar char="q"/>
              <a:defRPr/>
            </a:pPr>
            <a:endParaRPr lang="en-IN" sz="2000" dirty="0" smtClean="0">
              <a:latin typeface="Century Schoolbook" pitchFamily="18" charset="0"/>
            </a:endParaRPr>
          </a:p>
          <a:p>
            <a:pPr marL="274320" indent="-274320" algn="just" eaLnBrk="1" fontAlgn="auto" hangingPunct="1">
              <a:spcAft>
                <a:spcPts val="0"/>
              </a:spcAft>
              <a:buFont typeface="Arial" charset="0"/>
              <a:buNone/>
              <a:defRPr/>
            </a:pPr>
            <a:endParaRPr lang="en-IN" sz="2000" dirty="0" smtClean="0">
              <a:latin typeface="Century Schoolbook" pitchFamily="18" charset="0"/>
            </a:endParaRPr>
          </a:p>
          <a:p>
            <a:pPr marL="365760" indent="-256032" algn="just" eaLnBrk="1" fontAlgn="auto" hangingPunct="1">
              <a:spcAft>
                <a:spcPts val="0"/>
              </a:spcAft>
              <a:buFont typeface="Wingdings" pitchFamily="2" charset="2"/>
              <a:buChar char="q"/>
              <a:defRPr/>
            </a:pPr>
            <a:endParaRPr lang="en-IN" sz="2000" dirty="0" smtClean="0">
              <a:latin typeface="Century Schoolbook" pitchFamily="18" charset="0"/>
            </a:endParaRPr>
          </a:p>
          <a:p>
            <a:pPr marL="365760" indent="-256032" algn="just" eaLnBrk="1" fontAlgn="auto" hangingPunct="1">
              <a:spcAft>
                <a:spcPts val="0"/>
              </a:spcAft>
              <a:buFont typeface="Wingdings 3"/>
              <a:buNone/>
              <a:defRPr/>
            </a:pPr>
            <a:endParaRPr lang="en-IN" sz="2000" dirty="0" smtClean="0">
              <a:latin typeface="Century Schoolbook"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186738" cy="1143000"/>
          </a:xfrm>
        </p:spPr>
        <p:txBody>
          <a:bodyPr>
            <a:noAutofit/>
          </a:bodyPr>
          <a:lstStyle/>
          <a:p>
            <a:pPr eaLnBrk="1" fontAlgn="auto" hangingPunct="1">
              <a:spcAft>
                <a:spcPts val="0"/>
              </a:spcAft>
              <a:defRPr/>
            </a:pPr>
            <a:r>
              <a:rPr lang="en-US" sz="2600" b="1" dirty="0" smtClean="0">
                <a:solidFill>
                  <a:schemeClr val="tx1"/>
                </a:solidFill>
                <a:effectLst/>
                <a:latin typeface="Century Schoolbook" pitchFamily="18" charset="0"/>
              </a:rPr>
              <a:t/>
            </a:r>
            <a:br>
              <a:rPr lang="en-US" sz="2600" b="1" dirty="0" smtClean="0">
                <a:solidFill>
                  <a:schemeClr val="tx1"/>
                </a:solidFill>
                <a:effectLst/>
                <a:latin typeface="Century Schoolbook" pitchFamily="18" charset="0"/>
              </a:rPr>
            </a:br>
            <a:r>
              <a:rPr lang="en-US" sz="3000" b="1" dirty="0" smtClean="0">
                <a:solidFill>
                  <a:schemeClr val="tx1"/>
                </a:solidFill>
                <a:effectLst/>
                <a:latin typeface="Century Schoolbook" pitchFamily="18" charset="0"/>
              </a:rPr>
              <a:t>FAR – NON AVAILABILITY OF COST OF ACQUISITION/CONSTRUCTION</a:t>
            </a:r>
            <a:r>
              <a:rPr lang="en-US" sz="2600" b="1" dirty="0" smtClean="0">
                <a:solidFill>
                  <a:schemeClr val="tx1"/>
                </a:solidFill>
                <a:effectLst/>
                <a:latin typeface="Century Schoolbook" pitchFamily="18" charset="0"/>
              </a:rPr>
              <a:t/>
            </a:r>
            <a:br>
              <a:rPr lang="en-US" sz="2600" b="1" dirty="0" smtClean="0">
                <a:solidFill>
                  <a:schemeClr val="tx1"/>
                </a:solidFill>
                <a:effectLst/>
                <a:latin typeface="Century Schoolbook" pitchFamily="18" charset="0"/>
              </a:rPr>
            </a:br>
            <a:endParaRPr lang="en-US" sz="2600" b="1" dirty="0" smtClean="0">
              <a:solidFill>
                <a:schemeClr val="tx1"/>
              </a:solidFill>
              <a:effectLst/>
              <a:latin typeface="Century Schoolbook" pitchFamily="18" charset="0"/>
            </a:endParaRPr>
          </a:p>
        </p:txBody>
      </p:sp>
      <p:sp>
        <p:nvSpPr>
          <p:cNvPr id="7" name="Content Placeholder 2"/>
          <p:cNvSpPr>
            <a:spLocks noGrp="1"/>
          </p:cNvSpPr>
          <p:nvPr>
            <p:ph sz="quarter" idx="1"/>
          </p:nvPr>
        </p:nvSpPr>
        <p:spPr>
          <a:xfrm>
            <a:off x="457200" y="1600200"/>
            <a:ext cx="7972425" cy="4873625"/>
          </a:xfrm>
        </p:spPr>
        <p:txBody>
          <a:bodyPr>
            <a:normAutofit/>
          </a:bodyPr>
          <a:lstStyle/>
          <a:p>
            <a:pPr eaLnBrk="1" hangingPunct="1">
              <a:buFont typeface="Wingdings" pitchFamily="2" charset="2"/>
              <a:buChar char="q"/>
            </a:pPr>
            <a:r>
              <a:rPr lang="en-US" sz="2200" dirty="0" smtClean="0">
                <a:latin typeface="Century Schoolbook" pitchFamily="18" charset="0"/>
              </a:rPr>
              <a:t>Cost was not available in most of cases; specially for Land, Building, Tracks, Bridge, etc.;</a:t>
            </a:r>
          </a:p>
          <a:p>
            <a:pPr eaLnBrk="1" hangingPunct="1">
              <a:buFont typeface="Wingdings" pitchFamily="2" charset="2"/>
              <a:buChar char="q"/>
            </a:pPr>
            <a:endParaRPr lang="en-US" sz="2200" dirty="0" smtClean="0">
              <a:latin typeface="Century Schoolbook" pitchFamily="18" charset="0"/>
            </a:endParaRPr>
          </a:p>
          <a:p>
            <a:pPr eaLnBrk="1" hangingPunct="1">
              <a:buFont typeface="Wingdings" pitchFamily="2" charset="2"/>
              <a:buChar char="q"/>
            </a:pPr>
            <a:r>
              <a:rPr lang="en-US" sz="2200" dirty="0" smtClean="0">
                <a:latin typeface="Century Schoolbook" pitchFamily="18" charset="0"/>
              </a:rPr>
              <a:t>Unless the Fixed Assets are shown properly, we would not be able to know the true picture of financial position of any Organization;</a:t>
            </a:r>
          </a:p>
          <a:p>
            <a:pPr eaLnBrk="1" hangingPunct="1">
              <a:buFont typeface="Arial" charset="0"/>
              <a:buNone/>
            </a:pPr>
            <a:endParaRPr lang="en-US" sz="2200" dirty="0" smtClean="0">
              <a:latin typeface="Century Schoolbook" pitchFamily="18" charset="0"/>
            </a:endParaRPr>
          </a:p>
          <a:p>
            <a:pPr eaLnBrk="1" hangingPunct="1">
              <a:buFont typeface="Wingdings" pitchFamily="2" charset="2"/>
              <a:buChar char="q"/>
            </a:pPr>
            <a:r>
              <a:rPr lang="en-US" sz="2200" dirty="0" smtClean="0">
                <a:latin typeface="Century Schoolbook" pitchFamily="18" charset="0"/>
              </a:rPr>
              <a:t>Some of assets are more than 50 years old, assessment of cost of those assets is also a major issue. </a:t>
            </a:r>
          </a:p>
          <a:p>
            <a:pPr eaLnBrk="1" hangingPunct="1">
              <a:buFont typeface="Wingdings" pitchFamily="2" charset="2"/>
              <a:buChar char="q"/>
            </a:pPr>
            <a:endParaRPr lang="en-US" sz="2000" dirty="0" smtClean="0">
              <a:latin typeface="Century Schoolbook" pitchFamily="18" charset="0"/>
            </a:endParaRPr>
          </a:p>
          <a:p>
            <a:pPr eaLnBrk="1" hangingPunct="1">
              <a:buFont typeface="Arial" charset="0"/>
              <a:buNone/>
            </a:pPr>
            <a:endParaRPr lang="en-US" sz="2000" dirty="0" smtClean="0">
              <a:latin typeface="Century Schoolbook"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Autofit/>
          </a:bodyPr>
          <a:lstStyle/>
          <a:p>
            <a:pPr eaLnBrk="1" fontAlgn="auto" hangingPunct="1">
              <a:spcAft>
                <a:spcPts val="0"/>
              </a:spcAft>
              <a:defRPr/>
            </a:pPr>
            <a:r>
              <a:rPr lang="en-US" sz="3000" b="1" dirty="0" smtClean="0">
                <a:solidFill>
                  <a:schemeClr val="tx1"/>
                </a:solidFill>
                <a:effectLst/>
                <a:latin typeface="Century Schoolbook" pitchFamily="18" charset="0"/>
              </a:rPr>
              <a:t/>
            </a:r>
            <a:br>
              <a:rPr lang="en-US" sz="3000" b="1" dirty="0" smtClean="0">
                <a:solidFill>
                  <a:schemeClr val="tx1"/>
                </a:solidFill>
                <a:effectLst/>
                <a:latin typeface="Century Schoolbook" pitchFamily="18" charset="0"/>
              </a:rPr>
            </a:br>
            <a:r>
              <a:rPr lang="en-US" sz="3000" b="1" dirty="0" smtClean="0">
                <a:solidFill>
                  <a:schemeClr val="tx1"/>
                </a:solidFill>
                <a:effectLst/>
                <a:latin typeface="Century Schoolbook" pitchFamily="18" charset="0"/>
              </a:rPr>
              <a:t>FAR –CODAL LIFE</a:t>
            </a:r>
            <a:br>
              <a:rPr lang="en-US" sz="3000" b="1" dirty="0" smtClean="0">
                <a:solidFill>
                  <a:schemeClr val="tx1"/>
                </a:solidFill>
                <a:effectLst/>
                <a:latin typeface="Century Schoolbook" pitchFamily="18" charset="0"/>
              </a:rPr>
            </a:br>
            <a:r>
              <a:rPr lang="en-US" sz="3000" b="1" dirty="0" smtClean="0">
                <a:solidFill>
                  <a:schemeClr val="tx1"/>
                </a:solidFill>
                <a:effectLst/>
                <a:latin typeface="Century Schoolbook" pitchFamily="18" charset="0"/>
              </a:rPr>
              <a:t>  </a:t>
            </a:r>
            <a:endParaRPr lang="en-US" sz="3000" b="1" dirty="0">
              <a:solidFill>
                <a:schemeClr val="tx1"/>
              </a:solidFill>
              <a:effectLst/>
              <a:latin typeface="Century Schoolbook" pitchFamily="18" charset="0"/>
            </a:endParaRPr>
          </a:p>
        </p:txBody>
      </p:sp>
      <p:sp>
        <p:nvSpPr>
          <p:cNvPr id="5" name="Content Placeholder 2"/>
          <p:cNvSpPr>
            <a:spLocks noGrp="1"/>
          </p:cNvSpPr>
          <p:nvPr>
            <p:ph sz="quarter" idx="1"/>
          </p:nvPr>
        </p:nvSpPr>
        <p:spPr>
          <a:xfrm>
            <a:off x="381000" y="1295400"/>
            <a:ext cx="8305800" cy="4873625"/>
          </a:xfrm>
        </p:spPr>
        <p:txBody>
          <a:bodyPr>
            <a:normAutofit/>
          </a:bodyPr>
          <a:lstStyle/>
          <a:p>
            <a:pPr algn="just" eaLnBrk="1" hangingPunct="1">
              <a:buFont typeface="Wingdings" pitchFamily="2" charset="2"/>
              <a:buChar char="q"/>
            </a:pPr>
            <a:r>
              <a:rPr lang="en-US" sz="2400" dirty="0" smtClean="0">
                <a:latin typeface="Century Schoolbook" pitchFamily="18" charset="0"/>
              </a:rPr>
              <a:t> A Fixed asset is required to be Depreciated/Amortized over its useful life;</a:t>
            </a:r>
          </a:p>
          <a:p>
            <a:pPr algn="just" eaLnBrk="1" hangingPunct="1">
              <a:buNone/>
            </a:pPr>
            <a:endParaRPr lang="en-US" sz="2400" dirty="0" smtClean="0">
              <a:latin typeface="Century Schoolbook" pitchFamily="18" charset="0"/>
            </a:endParaRPr>
          </a:p>
          <a:p>
            <a:pPr algn="just" eaLnBrk="1" hangingPunct="1">
              <a:buFont typeface="Wingdings" pitchFamily="2" charset="2"/>
              <a:buChar char="q"/>
            </a:pPr>
            <a:r>
              <a:rPr lang="en-US" sz="2400" dirty="0" smtClean="0">
                <a:latin typeface="Century Schoolbook" pitchFamily="18" charset="0"/>
              </a:rPr>
              <a:t>The Codal Manual in Indian Railways Finance Code Volume - I, prescribes the useful life of assets of Indian Railways;</a:t>
            </a:r>
          </a:p>
          <a:p>
            <a:pPr algn="just" eaLnBrk="1" hangingPunct="1">
              <a:buNone/>
            </a:pPr>
            <a:endParaRPr lang="en-US" sz="2400" dirty="0" smtClean="0">
              <a:latin typeface="Century Schoolbook" pitchFamily="18" charset="0"/>
            </a:endParaRPr>
          </a:p>
          <a:p>
            <a:pPr algn="just" eaLnBrk="1" hangingPunct="1">
              <a:buFont typeface="Wingdings" pitchFamily="2" charset="2"/>
              <a:buChar char="q"/>
            </a:pPr>
            <a:r>
              <a:rPr lang="en-US" sz="2400" dirty="0" smtClean="0">
                <a:latin typeface="Century Schoolbook" pitchFamily="18" charset="0"/>
              </a:rPr>
              <a:t>Life of some assets like Building, Furniture, etc., are not available in this Codal Manual; and</a:t>
            </a:r>
          </a:p>
          <a:p>
            <a:pPr algn="just" eaLnBrk="1" hangingPunct="1">
              <a:buFont typeface="Wingdings" pitchFamily="2" charset="2"/>
              <a:buChar char="q"/>
            </a:pPr>
            <a:endParaRPr lang="en-US" sz="2400" dirty="0" smtClean="0">
              <a:latin typeface="Century Schoolbook" pitchFamily="18" charset="0"/>
            </a:endParaRPr>
          </a:p>
          <a:p>
            <a:pPr algn="just" eaLnBrk="1" hangingPunct="1">
              <a:buFont typeface="Wingdings" pitchFamily="2" charset="2"/>
              <a:buChar char="q"/>
            </a:pPr>
            <a:r>
              <a:rPr lang="en-US" sz="2400" dirty="0" smtClean="0">
                <a:latin typeface="Century Schoolbook" pitchFamily="18" charset="0"/>
              </a:rPr>
              <a:t> Life of some assets prescribed in range, e.g., 8-10 years. </a:t>
            </a:r>
          </a:p>
          <a:p>
            <a:pPr algn="just" eaLnBrk="1" hangingPunct="1">
              <a:buFont typeface="Wingdings" pitchFamily="2" charset="2"/>
              <a:buChar char="q"/>
            </a:pPr>
            <a:endParaRPr lang="en-US" sz="2400" dirty="0" smtClean="0">
              <a:latin typeface="Century Schoolbook" pitchFamily="18" charset="0"/>
            </a:endParaRPr>
          </a:p>
          <a:p>
            <a:pPr algn="just" eaLnBrk="1" hangingPunct="1">
              <a:buFont typeface="Arial" charset="0"/>
              <a:buNone/>
            </a:pPr>
            <a:endParaRPr lang="en-US" sz="2400" dirty="0" smtClean="0">
              <a:latin typeface="Century Schoolbook" pitchFamily="18"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fe39603dd95134d3d60512b80fff34cbbaf2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618</TotalTime>
  <Words>1160</Words>
  <Application>Microsoft Office PowerPoint</Application>
  <PresentationFormat>On-screen Show (4:3)</PresentationFormat>
  <Paragraphs>184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PowerPoint Presentation</vt:lpstr>
      <vt:lpstr>PowerPoint Presentation</vt:lpstr>
      <vt:lpstr>PowerPoint Presentation</vt:lpstr>
      <vt:lpstr>PowerPoint Presentation</vt:lpstr>
      <vt:lpstr>STATUS OF ACCRUAL ACCOUNTING PROJECT</vt:lpstr>
      <vt:lpstr>SENSITIZATION OF INDIAN RAILWAYS OFFICIALS</vt:lpstr>
      <vt:lpstr>FIXED ASSETS REGISTER (FAR) – CHALLENGES </vt:lpstr>
      <vt:lpstr> FAR – NON AVAILABILITY OF COST OF ACQUISITION/CONSTRUCTION </vt:lpstr>
      <vt:lpstr> FAR –CODAL LIFE   </vt:lpstr>
      <vt:lpstr> FAR – NON AVAILABILITY OF DATE OF ACQUISITION/DATE OF CONSTRUCTION </vt:lpstr>
      <vt:lpstr>FIXED ASSETS REGISTER (FAR) - WAY FORWARD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RK</dc:creator>
  <cp:lastModifiedBy>AnvitiShiromany</cp:lastModifiedBy>
  <cp:revision>91</cp:revision>
  <dcterms:created xsi:type="dcterms:W3CDTF">2015-12-03T17:49:26Z</dcterms:created>
  <dcterms:modified xsi:type="dcterms:W3CDTF">2015-12-22T04:10:07Z</dcterms:modified>
</cp:coreProperties>
</file>